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notesSlides/notesSlide42.xml" ContentType="application/vnd.openxmlformats-officedocument.presentationml.notesSlide+xml"/>
  <Override PartName="/ppt/slides/slide28.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notesSlides/notesSlide43.xml" ContentType="application/vnd.openxmlformats-officedocument.presentationml.notes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47.xml" ContentType="application/vnd.openxmlformats-officedocument.presentationml.notesSlide+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0.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Layouts/slideLayout13.xml" ContentType="application/vnd.openxmlformats-officedocument.presentationml.slideLayout+xml"/>
  <Override PartName="/docProps/custom.xml" ContentType="application/vnd.openxmlformats-officedocument.custom-properties+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9" r:id="rId1"/>
  </p:sldMasterIdLst>
  <p:notesMasterIdLst>
    <p:notesMasterId r:id="rId49"/>
  </p:notesMasterIdLst>
  <p:sldIdLst>
    <p:sldId id="256" r:id="rId2"/>
    <p:sldId id="352" r:id="rId3"/>
    <p:sldId id="353" r:id="rId4"/>
    <p:sldId id="354" r:id="rId5"/>
    <p:sldId id="355" r:id="rId6"/>
    <p:sldId id="261" r:id="rId7"/>
    <p:sldId id="259" r:id="rId8"/>
    <p:sldId id="260" r:id="rId9"/>
    <p:sldId id="309" r:id="rId10"/>
    <p:sldId id="280" r:id="rId11"/>
    <p:sldId id="281" r:id="rId12"/>
    <p:sldId id="321" r:id="rId13"/>
    <p:sldId id="322" r:id="rId14"/>
    <p:sldId id="336" r:id="rId15"/>
    <p:sldId id="335" r:id="rId16"/>
    <p:sldId id="337" r:id="rId17"/>
    <p:sldId id="338" r:id="rId18"/>
    <p:sldId id="339" r:id="rId19"/>
    <p:sldId id="340" r:id="rId20"/>
    <p:sldId id="356" r:id="rId21"/>
    <p:sldId id="357" r:id="rId22"/>
    <p:sldId id="358" r:id="rId23"/>
    <p:sldId id="359" r:id="rId24"/>
    <p:sldId id="360" r:id="rId25"/>
    <p:sldId id="361" r:id="rId26"/>
    <p:sldId id="362" r:id="rId27"/>
    <p:sldId id="303" r:id="rId28"/>
    <p:sldId id="314" r:id="rId29"/>
    <p:sldId id="311" r:id="rId30"/>
    <p:sldId id="312" r:id="rId31"/>
    <p:sldId id="313" r:id="rId32"/>
    <p:sldId id="316" r:id="rId33"/>
    <p:sldId id="317" r:id="rId34"/>
    <p:sldId id="315" r:id="rId35"/>
    <p:sldId id="318" r:id="rId36"/>
    <p:sldId id="319" r:id="rId37"/>
    <p:sldId id="320" r:id="rId38"/>
    <p:sldId id="342" r:id="rId39"/>
    <p:sldId id="343" r:id="rId40"/>
    <p:sldId id="350" r:id="rId41"/>
    <p:sldId id="351" r:id="rId42"/>
    <p:sldId id="344" r:id="rId43"/>
    <p:sldId id="345" r:id="rId44"/>
    <p:sldId id="346" r:id="rId45"/>
    <p:sldId id="347" r:id="rId46"/>
    <p:sldId id="348" r:id="rId47"/>
    <p:sldId id="349" r:id="rId4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302" autoAdjust="0"/>
    <p:restoredTop sz="94660"/>
  </p:normalViewPr>
  <p:slideViewPr>
    <p:cSldViewPr>
      <p:cViewPr varScale="1">
        <p:scale>
          <a:sx n="98" d="100"/>
          <a:sy n="98" d="100"/>
        </p:scale>
        <p:origin x="-112"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A5A628AB-080D-4344-830F-47620DFA5C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845DEB52-2AB3-4A6E-BE17-74BD580F05AC}" type="slidenum">
              <a:rPr lang="en-US"/>
              <a:pPr/>
              <a:t>1</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24408BD-0644-4A3B-97B8-05D09B1EAE06}" type="slidenum">
              <a:rPr lang="en-US"/>
              <a:pPr/>
              <a:t>10</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47EA4FF-A745-4CC2-9AEB-E98B8DB86DF4}" type="slidenum">
              <a:rPr lang="en-US"/>
              <a:pPr/>
              <a:t>11</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smtClean="0">
                <a:latin typeface="Arial" charset="0"/>
              </a:rPr>
              <a:t>There are ~200 identified impact craters on Earth.  Note the distribution of these can be influenced by human activities, access to the sites and vegitation as well as water in general (erosion).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ED592CDE-B204-4A2C-9D7E-223441D25ED8}" type="slidenum">
              <a:rPr lang="en-US" sz="1200"/>
              <a:pPr algn="r" eaLnBrk="1" hangingPunct="1"/>
              <a:t>12</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88B680B8-E67C-4205-914E-B167ECEB8643}" type="slidenum">
              <a:rPr lang="en-US" sz="1200"/>
              <a:pPr algn="r" eaLnBrk="1" hangingPunct="1"/>
              <a:t>13</a:t>
            </a:fld>
            <a:endParaRPr 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942F9C9F-E42C-4983-B31D-0C8D3F999292}" type="slidenum">
              <a:rPr lang="en-US" sz="1200"/>
              <a:pPr algn="r" eaLnBrk="1" hangingPunct="1"/>
              <a:t>14</a:t>
            </a:fld>
            <a:endParaRPr 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F7D4FF2F-F53E-4BBC-A4E3-8C8A0D8F9489}" type="slidenum">
              <a:rPr lang="en-US" sz="1200"/>
              <a:pPr algn="r" eaLnBrk="1" hangingPunct="1"/>
              <a:t>15</a:t>
            </a:fld>
            <a:endParaRPr 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7B3A1D8-FF2E-401F-8771-DD9154BC5797}" type="slidenum">
              <a:rPr lang="en-US" sz="1200"/>
              <a:pPr algn="r" eaLnBrk="1" hangingPunct="1"/>
              <a:t>16</a:t>
            </a:fld>
            <a:endParaRPr lang="en-US"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A2B2A491-A6EB-456D-A030-2D8F77B9B139}" type="slidenum">
              <a:rPr lang="en-US" sz="1200"/>
              <a:pPr algn="r" eaLnBrk="1" hangingPunct="1"/>
              <a:t>17</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BC04FF8F-EB0C-4F51-AB94-8CD25EF6ADC0}" type="slidenum">
              <a:rPr lang="en-US" sz="1200"/>
              <a:pPr algn="r" eaLnBrk="1" hangingPunct="1"/>
              <a:t>18</a:t>
            </a:fld>
            <a:endParaRPr 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32496389-AE5C-4BC8-A7D7-12F7612E9242}" type="slidenum">
              <a:rPr lang="en-US" sz="1200"/>
              <a:pPr algn="r" eaLnBrk="1" hangingPunct="1"/>
              <a:t>19</a:t>
            </a:fld>
            <a:endParaRPr 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p:txBody>
          <a:bodyPr/>
          <a:lstStyle/>
          <a:p>
            <a:fld id="{EFADE202-FA9F-45E2-A6CA-A2C2F27B2547}" type="slidenum">
              <a:rPr lang="en-US"/>
              <a:pPr/>
              <a:t>2</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r>
              <a:rPr lang="en-US" smtClean="0">
                <a:latin typeface="Arial" charset="0"/>
              </a:rPr>
              <a:t>Terrestrial planets encompass Mercury, Venus, Earth and Mars.  These planets all have similar anatomies in that they are larger differentiated bodies.  Differentiation will be discussed later in this lecture, but for the meantime it can be thought of as the separation of materials by density (denser materials like iron and oxides of iron fall to the center of the body while lighter materials such as silicates “float”).   Venus, Earth and Mars have similar interiors while mercury seems to be different because of its proximity to the sun and its size (this will be discussed in the Mercury portion).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C92D614F-740C-4077-8F47-F418835DE106}" type="slidenum">
              <a:rPr lang="en-US" sz="1200"/>
              <a:pPr algn="r" eaLnBrk="1" hangingPunct="1"/>
              <a:t>20</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EA7CFE34-499A-411D-8832-9EDCB7A6E2A8}" type="slidenum">
              <a:rPr lang="en-US" sz="1200"/>
              <a:pPr algn="r" eaLnBrk="1" hangingPunct="1"/>
              <a:t>21</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A3B1475E-F3A3-4DD8-AA8C-FDFB772894D0}" type="slidenum">
              <a:rPr lang="en-US" sz="1200"/>
              <a:pPr algn="r" eaLnBrk="1" hangingPunct="1"/>
              <a:t>22</a:t>
            </a:fld>
            <a:endParaRPr 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CD0A8E8E-2CE4-40C8-A59B-48CB4061876F}" type="slidenum">
              <a:rPr lang="en-US" sz="1200"/>
              <a:pPr algn="r" eaLnBrk="1" hangingPunct="1"/>
              <a:t>23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0EFCB52F-195E-4D8B-A0A4-9CFFDEF4431A}" type="slidenum">
              <a:rPr lang="en-US" sz="1200"/>
              <a:pPr algn="r" eaLnBrk="1" hangingPunct="1"/>
              <a:t>24</a:t>
            </a:fld>
            <a:endParaRPr lang="en-US"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D33D5396-04BB-4E3B-9040-20627B113C2E}" type="slidenum">
              <a:rPr lang="en-US" sz="1200"/>
              <a:pPr algn="r" eaLnBrk="1" hangingPunct="1"/>
              <a:t>25</a:t>
            </a:fld>
            <a:endParaRPr 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2D6C3354-0CAA-468F-B08C-922C063D02A6}" type="slidenum">
              <a:rPr lang="en-US" sz="1200"/>
              <a:pPr algn="r" eaLnBrk="1" hangingPunct="1"/>
              <a:t>26</a:t>
            </a:fld>
            <a:endParaRPr 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0151E598-4B66-4435-8DA0-0DD33363D72F}" type="slidenum">
              <a:rPr lang="en-US"/>
              <a:pPr/>
              <a:t>27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6F064850-CBB4-41F3-9A2B-9FCB9CCD670F}" type="slidenum">
              <a:rPr lang="en-US" sz="1200"/>
              <a:pPr algn="r" eaLnBrk="1" hangingPunct="1"/>
              <a:t>28</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7F5251B5-D719-4EBE-AE97-3AE8B454AB1B}" type="slidenum">
              <a:rPr lang="en-US" sz="1200"/>
              <a:pPr algn="r" eaLnBrk="1" hangingPunct="1"/>
              <a:t>29</a:t>
            </a:fld>
            <a:endParaRPr 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p:txBody>
          <a:bodyPr/>
          <a:lstStyle/>
          <a:p>
            <a:fld id="{4E701153-37EE-4020-9313-4A3EA6C098B1}" type="slidenum">
              <a:rPr lang="en-US"/>
              <a:pPr/>
              <a:t>3</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r>
              <a:rPr lang="en-US" smtClean="0">
                <a:latin typeface="Arial" charset="0"/>
              </a:rPr>
              <a:t>Accretion: The process of forming the planet from smaller pieces.  The collisional energy is converted to thermal energy thus heating the planet.</a:t>
            </a:r>
          </a:p>
          <a:p>
            <a:pPr eaLnBrk="1" hangingPunct="1"/>
            <a:r>
              <a:rPr lang="en-US" smtClean="0">
                <a:latin typeface="Arial" charset="0"/>
              </a:rPr>
              <a:t>Differentiation: If the interior can melt then the denser material will fall into the center while the less dense material will “float” on the denser core.  This releases the potential energy stored by the heavier material.</a:t>
            </a:r>
          </a:p>
          <a:p>
            <a:pPr eaLnBrk="1" hangingPunct="1"/>
            <a:r>
              <a:rPr lang="en-US" smtClean="0">
                <a:latin typeface="Arial" charset="0"/>
              </a:rPr>
              <a:t>Radioactivity: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6D83378-FE57-4348-A383-1D75FA7293DF}" type="slidenum">
              <a:rPr lang="en-US" sz="1200"/>
              <a:pPr algn="r" eaLnBrk="1" hangingPunct="1"/>
              <a:t>30</a:t>
            </a:fld>
            <a:endParaRPr 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038E5098-2451-4A54-BC0E-88CC30F83B57}" type="slidenum">
              <a:rPr lang="en-US" sz="1200"/>
              <a:pPr algn="r" eaLnBrk="1" hangingPunct="1"/>
              <a:t>31</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1EC95D46-74BA-4017-A61D-DB6687354F1A}" type="slidenum">
              <a:rPr lang="en-US" sz="1200"/>
              <a:pPr algn="r" eaLnBrk="1" hangingPunct="1"/>
              <a:t>32</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A2FF0C5D-43CA-4DCA-BA19-0C9FA60B4EB3}" type="slidenum">
              <a:rPr lang="en-US" sz="1200"/>
              <a:pPr algn="r" eaLnBrk="1" hangingPunct="1"/>
              <a:t>33</a:t>
            </a:fld>
            <a:endParaRPr 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D42F3390-D984-408F-A73F-1A5ACDFF0B9C}" type="slidenum">
              <a:rPr lang="en-US" sz="1200"/>
              <a:pPr algn="r" eaLnBrk="1" hangingPunct="1"/>
              <a:t>34</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CE8DD38-1FD5-4262-BE7A-C96CF250FB15}" type="slidenum">
              <a:rPr lang="en-US" sz="1200"/>
              <a:pPr algn="r" eaLnBrk="1" hangingPunct="1"/>
              <a:t>35</a:t>
            </a:fld>
            <a:endParaRPr lang="en-US"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9BFF2D98-1300-42AF-8B71-2B6182CA6B1A}" type="slidenum">
              <a:rPr lang="en-US" sz="1200"/>
              <a:pPr algn="r" eaLnBrk="1" hangingPunct="1"/>
              <a:t>36</a:t>
            </a:fld>
            <a:endParaRPr 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CB3F0405-A8D4-4326-B43D-EBAFC3843310}" type="slidenum">
              <a:rPr lang="en-US" sz="1200"/>
              <a:pPr algn="r" eaLnBrk="1" hangingPunct="1"/>
              <a:t>37</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54113" y="695325"/>
            <a:ext cx="4551362" cy="3413125"/>
          </a:xfrm>
          <a:ln/>
        </p:spPr>
      </p:sp>
      <p:sp>
        <p:nvSpPr>
          <p:cNvPr id="102403"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54113" y="695325"/>
            <a:ext cx="4551362" cy="3413125"/>
          </a:xfrm>
          <a:ln/>
        </p:spPr>
      </p:sp>
      <p:sp>
        <p:nvSpPr>
          <p:cNvPr id="104451"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fld id="{3CD0CD4F-4E3D-4DAA-BC6E-6494678624A5}" type="slidenum">
              <a:rPr lang="en-US"/>
              <a:pPr/>
              <a:t>4</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dirty="0" smtClean="0">
                <a:latin typeface="Arial" charset="0"/>
              </a:rPr>
              <a:t>The plastic flow or </a:t>
            </a:r>
            <a:r>
              <a:rPr lang="en-US" dirty="0" err="1" smtClean="0">
                <a:latin typeface="Arial" charset="0"/>
              </a:rPr>
              <a:t>rheidity</a:t>
            </a:r>
            <a:r>
              <a:rPr lang="en-US" dirty="0" smtClean="0">
                <a:latin typeface="Arial" charset="0"/>
              </a:rPr>
              <a:t> of the materials making a planet allow for the gradual sinking of higher density materials through lower density materials.  Example given in the book illustrates this well (pg 192) a cannonball fired at some pitch will crack the pitch while a cannonball that is placed onto a vat of pitch will eventually sink.  Also a planet with a dense crustal layer overlying a lower density layer is unlikely because this layer will in general sink.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1154113" y="695325"/>
            <a:ext cx="4551362" cy="3413125"/>
          </a:xfrm>
          <a:ln/>
        </p:spPr>
      </p:sp>
      <p:sp>
        <p:nvSpPr>
          <p:cNvPr id="119811"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154113" y="695325"/>
            <a:ext cx="4551362" cy="3413125"/>
          </a:xfrm>
          <a:ln/>
        </p:spPr>
      </p:sp>
      <p:sp>
        <p:nvSpPr>
          <p:cNvPr id="121859" name="Rectangle 3"/>
          <p:cNvSpPr>
            <a:spLocks noGrp="1" noChangeArrowheads="1"/>
          </p:cNvSpPr>
          <p:nvPr>
            <p:ph type="body" idx="1"/>
          </p:nvPr>
        </p:nvSpPr>
        <p:spPr>
          <a:xfrm>
            <a:off x="912813" y="4343400"/>
            <a:ext cx="5032375" cy="4111625"/>
          </a:xfrm>
          <a:noFill/>
          <a:ln/>
        </p:spPr>
        <p:txBody>
          <a:bodyPr/>
          <a:lstStyle/>
          <a:p>
            <a:endParaRPr lang="en-US" dirty="0"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154113" y="695325"/>
            <a:ext cx="4551362" cy="3413125"/>
          </a:xfrm>
          <a:ln/>
        </p:spPr>
      </p:sp>
      <p:sp>
        <p:nvSpPr>
          <p:cNvPr id="106499"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154113" y="695325"/>
            <a:ext cx="4551362" cy="3413125"/>
          </a:xfrm>
          <a:ln/>
        </p:spPr>
      </p:sp>
      <p:sp>
        <p:nvSpPr>
          <p:cNvPr id="108547"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154113" y="695325"/>
            <a:ext cx="4551362" cy="3413125"/>
          </a:xfrm>
          <a:ln/>
        </p:spPr>
      </p:sp>
      <p:sp>
        <p:nvSpPr>
          <p:cNvPr id="110595"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54113" y="695325"/>
            <a:ext cx="4551362" cy="3413125"/>
          </a:xfrm>
          <a:ln/>
        </p:spPr>
      </p:sp>
      <p:sp>
        <p:nvSpPr>
          <p:cNvPr id="112643"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54113" y="695325"/>
            <a:ext cx="4551362" cy="3413125"/>
          </a:xfrm>
          <a:ln/>
        </p:spPr>
      </p:sp>
      <p:sp>
        <p:nvSpPr>
          <p:cNvPr id="114691"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54113" y="695325"/>
            <a:ext cx="4551362" cy="3413125"/>
          </a:xfrm>
          <a:ln/>
        </p:spPr>
      </p:sp>
      <p:sp>
        <p:nvSpPr>
          <p:cNvPr id="116739" name="Rectangle 3"/>
          <p:cNvSpPr>
            <a:spLocks noGrp="1" noChangeArrowheads="1"/>
          </p:cNvSpPr>
          <p:nvPr>
            <p:ph type="body" idx="1"/>
          </p:nvPr>
        </p:nvSpPr>
        <p:spPr>
          <a:xfrm>
            <a:off x="912813" y="4343400"/>
            <a:ext cx="5032375" cy="4111625"/>
          </a:xfrm>
          <a:noFill/>
          <a:ln/>
        </p:spPr>
        <p:txBody>
          <a:bodyPr/>
          <a:lstStyle/>
          <a:p>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fld id="{A7300911-E97D-4E38-85EB-62757B99426D}" type="slidenum">
              <a:rPr lang="en-US"/>
              <a:pPr/>
              <a:t>5</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smtClean="0">
                <a:latin typeface="Arial" charset="0"/>
              </a:rPr>
              <a:t>Conduction: Slow</a:t>
            </a:r>
          </a:p>
          <a:p>
            <a:pPr eaLnBrk="1" hangingPunct="1"/>
            <a:endParaRPr lang="en-US" smtClean="0">
              <a:latin typeface="Arial" charset="0"/>
            </a:endParaRPr>
          </a:p>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D35E590C-215C-4BFC-B046-3E4429869CBB}" type="slidenum">
              <a:rPr lang="en-US"/>
              <a:pPr/>
              <a:t>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smtClean="0">
                <a:latin typeface="Arial" charset="0"/>
              </a:rPr>
              <a:t>Maybe a good time to test the student’s feel for density…for instance mention that an unknown planet has a density of 3.5 g/cm3 and suggest that it could be made of mostly iron, rock or water and get the student’s opinion on this. (Note the planet should be mostly rock with an iron core).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0C30B6A-AC0C-41D3-8214-B1B4014B2CA0}" type="slidenum">
              <a:rPr lang="en-US"/>
              <a:pPr/>
              <a:t>7</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smtClean="0">
                <a:latin typeface="Arial" charset="0"/>
              </a:rPr>
              <a:t>These are the general properties of the Earth.  As discussed in the previous slide the Earth is believed to be broken up into three distinct regions: the core which consists of the inner solid core and the outer liquid core, the rigid mantle which is broken up into the mesosphere the asthenosphere and the lithosphere and the rigid crust.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3979A24-E853-4A49-943E-05C7E439D561}" type="slidenum">
              <a:rPr lang="en-US"/>
              <a:pPr/>
              <a:t>8</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dirty="0" smtClean="0">
                <a:latin typeface="Arial" charset="0"/>
              </a:rPr>
              <a:t>Since we currently don’t have the technology or the will to travel to the center of the Earth we must utilize the data available to determine the interior structure.  To do this we use seismology, especially the comparisons of seismological data from several stations.  Since P and S waves travel at different velocities through different materials, the timing of seismic events (earthquakes, volcanic activity, human made activity, etc…) can be compared to develop a model of the structure of the layers of the Earth.  This plus reasonable guesses as to the material involved gives us our current view of the Earth’s interior.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A6D18B3-F4ED-4A9D-89C0-A927B540A77A}" type="slidenum">
              <a:rPr lang="en-US"/>
              <a:pPr/>
              <a:t>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dt" sz="half" idx="10"/>
          </p:nvPr>
        </p:nvSpPr>
        <p:spPr>
          <a:ln/>
        </p:spPr>
        <p:txBody>
          <a:bodyPr/>
          <a:lstStyle>
            <a:lvl1pPr>
              <a:defRPr/>
            </a:lvl1pPr>
          </a:lstStyle>
          <a:p>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577C1995-A775-4F03-8A4E-6647F672A77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378F7402-6048-4555-B188-C55DECB7957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36E7E555-36F5-419B-A2BB-E1C4CF60F9E3}"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A6B159B3-E3AC-4011-A5B0-0A60A0F14B91}"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endParaRPr lang="en-US"/>
          </a:p>
        </p:txBody>
      </p:sp>
      <p:sp>
        <p:nvSpPr>
          <p:cNvPr id="7" name="Rectangle 7"/>
          <p:cNvSpPr>
            <a:spLocks noGrp="1" noChangeArrowheads="1"/>
          </p:cNvSpPr>
          <p:nvPr>
            <p:ph type="ftr" sz="quarter" idx="11"/>
          </p:nvPr>
        </p:nvSpPr>
        <p:spPr>
          <a:ln/>
        </p:spPr>
        <p:txBody>
          <a:bodyPr/>
          <a:lstStyle>
            <a:lvl1pPr>
              <a:defRPr/>
            </a:lvl1pPr>
          </a:lstStyle>
          <a:p>
            <a:endParaRPr lang="en-US"/>
          </a:p>
        </p:txBody>
      </p:sp>
      <p:sp>
        <p:nvSpPr>
          <p:cNvPr id="8" name="Rectangle 8"/>
          <p:cNvSpPr>
            <a:spLocks noGrp="1" noChangeArrowheads="1"/>
          </p:cNvSpPr>
          <p:nvPr>
            <p:ph type="sldNum" sz="quarter" idx="12"/>
          </p:nvPr>
        </p:nvSpPr>
        <p:spPr>
          <a:ln/>
        </p:spPr>
        <p:txBody>
          <a:bodyPr/>
          <a:lstStyle>
            <a:lvl1pPr>
              <a:defRPr/>
            </a:lvl1pPr>
          </a:lstStyle>
          <a:p>
            <a:fld id="{98E7A152-A7F2-4EB6-A400-7F2F22D4A24C}"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5BC097B8-2474-4B84-B382-FAA40FB9D732}"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F644CFC-F912-48E8-90EF-9E0519B9331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FCE5E1A4-526D-4B6B-95EB-65831F3539B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endParaRPr lang="en-US"/>
          </a:p>
        </p:txBody>
      </p:sp>
      <p:sp>
        <p:nvSpPr>
          <p:cNvPr id="5" name="Rectangle 7"/>
          <p:cNvSpPr>
            <a:spLocks noGrp="1" noChangeArrowheads="1"/>
          </p:cNvSpPr>
          <p:nvPr>
            <p:ph type="ftr" sz="quarter" idx="11"/>
          </p:nvPr>
        </p:nvSpPr>
        <p:spPr>
          <a:ln/>
        </p:spPr>
        <p:txBody>
          <a:bodyPr/>
          <a:lstStyle>
            <a:lvl1pPr>
              <a:defRPr/>
            </a:lvl1pPr>
          </a:lstStyle>
          <a:p>
            <a:endParaRPr lang="en-US"/>
          </a:p>
        </p:txBody>
      </p:sp>
      <p:sp>
        <p:nvSpPr>
          <p:cNvPr id="6" name="Rectangle 8"/>
          <p:cNvSpPr>
            <a:spLocks noGrp="1" noChangeArrowheads="1"/>
          </p:cNvSpPr>
          <p:nvPr>
            <p:ph type="sldNum" sz="quarter" idx="12"/>
          </p:nvPr>
        </p:nvSpPr>
        <p:spPr>
          <a:ln/>
        </p:spPr>
        <p:txBody>
          <a:bodyPr/>
          <a:lstStyle>
            <a:lvl1pPr>
              <a:defRPr/>
            </a:lvl1pPr>
          </a:lstStyle>
          <a:p>
            <a:fld id="{FBD09280-B876-4418-ACAB-C47F5A91185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5FD19F79-1444-4C07-AEE2-65EE17F5A3C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A302F076-616B-4AC0-BFC7-83C6B3A31ED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endParaRPr lang="en-US"/>
          </a:p>
        </p:txBody>
      </p:sp>
      <p:sp>
        <p:nvSpPr>
          <p:cNvPr id="4" name="Rectangle 7"/>
          <p:cNvSpPr>
            <a:spLocks noGrp="1" noChangeArrowheads="1"/>
          </p:cNvSpPr>
          <p:nvPr>
            <p:ph type="ftr" sz="quarter" idx="11"/>
          </p:nvPr>
        </p:nvSpPr>
        <p:spPr>
          <a:ln/>
        </p:spPr>
        <p:txBody>
          <a:bodyPr/>
          <a:lstStyle>
            <a:lvl1pPr>
              <a:defRPr/>
            </a:lvl1pPr>
          </a:lstStyle>
          <a:p>
            <a:endParaRPr lang="en-US"/>
          </a:p>
        </p:txBody>
      </p:sp>
      <p:sp>
        <p:nvSpPr>
          <p:cNvPr id="5" name="Rectangle 8"/>
          <p:cNvSpPr>
            <a:spLocks noGrp="1" noChangeArrowheads="1"/>
          </p:cNvSpPr>
          <p:nvPr>
            <p:ph type="sldNum" sz="quarter" idx="12"/>
          </p:nvPr>
        </p:nvSpPr>
        <p:spPr>
          <a:ln/>
        </p:spPr>
        <p:txBody>
          <a:bodyPr/>
          <a:lstStyle>
            <a:lvl1pPr>
              <a:defRPr/>
            </a:lvl1pPr>
          </a:lstStyle>
          <a:p>
            <a:fld id="{DEEC8277-5A74-4C91-AAFC-753013C76A9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endParaRPr lang="en-US"/>
          </a:p>
        </p:txBody>
      </p:sp>
      <p:sp>
        <p:nvSpPr>
          <p:cNvPr id="3" name="Rectangle 7"/>
          <p:cNvSpPr>
            <a:spLocks noGrp="1" noChangeArrowheads="1"/>
          </p:cNvSpPr>
          <p:nvPr>
            <p:ph type="ftr" sz="quarter" idx="11"/>
          </p:nvPr>
        </p:nvSpPr>
        <p:spPr>
          <a:ln/>
        </p:spPr>
        <p:txBody>
          <a:bodyPr/>
          <a:lstStyle>
            <a:lvl1pPr>
              <a:defRPr/>
            </a:lvl1pPr>
          </a:lstStyle>
          <a:p>
            <a:endParaRPr lang="en-US"/>
          </a:p>
        </p:txBody>
      </p:sp>
      <p:sp>
        <p:nvSpPr>
          <p:cNvPr id="4" name="Rectangle 8"/>
          <p:cNvSpPr>
            <a:spLocks noGrp="1" noChangeArrowheads="1"/>
          </p:cNvSpPr>
          <p:nvPr>
            <p:ph type="sldNum" sz="quarter" idx="12"/>
          </p:nvPr>
        </p:nvSpPr>
        <p:spPr>
          <a:ln/>
        </p:spPr>
        <p:txBody>
          <a:bodyPr/>
          <a:lstStyle>
            <a:lvl1pPr>
              <a:defRPr/>
            </a:lvl1pPr>
          </a:lstStyle>
          <a:p>
            <a:fld id="{F95926BC-219E-4F27-9163-C3EE3B58B0D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CB7B184E-ED6C-4E5F-A671-CD2ED4D3B4F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endParaRPr lang="en-US"/>
          </a:p>
        </p:txBody>
      </p:sp>
      <p:sp>
        <p:nvSpPr>
          <p:cNvPr id="6" name="Rectangle 7"/>
          <p:cNvSpPr>
            <a:spLocks noGrp="1" noChangeArrowheads="1"/>
          </p:cNvSpPr>
          <p:nvPr>
            <p:ph type="ftr" sz="quarter" idx="11"/>
          </p:nvPr>
        </p:nvSpPr>
        <p:spPr>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B2EDA5AF-3ECE-43AF-924E-D405DBEAA0E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3" name="Rectangle 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a:outerShdw blurRad="63500" dist="17961" dir="2700000" algn="ctr" rotWithShape="0">
              <a:schemeClr val="bg1">
                <a:alpha val="50000"/>
              </a:schemeClr>
            </a:outerShdw>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endParaRPr lang="en-US"/>
          </a:p>
        </p:txBody>
      </p:sp>
      <p:sp>
        <p:nvSpPr>
          <p:cNvPr id="7175"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endParaRPr lang="en-US"/>
          </a:p>
        </p:txBody>
      </p:sp>
      <p:sp>
        <p:nvSpPr>
          <p:cNvPr id="7176" name="Rectangle 8"/>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940F3346-7613-4C0B-B87C-DB422BE83316}" type="slidenum">
              <a:rPr lang="en-US"/>
              <a:pPr/>
              <a:t>‹#›</a:t>
            </a:fld>
            <a:endParaRPr lang="en-US"/>
          </a:p>
        </p:txBody>
      </p:sp>
      <p:sp>
        <p:nvSpPr>
          <p:cNvPr id="7177" name="Text Box 9"/>
          <p:cNvSpPr txBox="1">
            <a:spLocks noChangeArrowheads="1"/>
          </p:cNvSpPr>
          <p:nvPr userDrawn="1"/>
        </p:nvSpPr>
        <p:spPr bwMode="auto">
          <a:xfrm>
            <a:off x="0" y="6553200"/>
            <a:ext cx="2895600" cy="304800"/>
          </a:xfrm>
          <a:prstGeom prst="rect">
            <a:avLst/>
          </a:prstGeom>
          <a:noFill/>
          <a:ln w="9525">
            <a:noFill/>
            <a:miter lim="800000"/>
            <a:headEnd/>
            <a:tailEnd/>
          </a:ln>
          <a:effectLst>
            <a:outerShdw blurRad="63500" dist="38099" dir="2700000" algn="ctr" rotWithShape="0">
              <a:schemeClr val="tx1">
                <a:alpha val="74998"/>
              </a:schemeClr>
            </a:outerShdw>
          </a:effectLst>
        </p:spPr>
        <p:txBody>
          <a:bodyPr>
            <a:spAutoFit/>
          </a:bodyPr>
          <a:lstStyle/>
          <a:p>
            <a:pPr eaLnBrk="1" hangingPunct="1">
              <a:spcBef>
                <a:spcPct val="50000"/>
              </a:spcBef>
            </a:pPr>
            <a:r>
              <a:rPr lang="en-US" sz="1400" b="1" dirty="0">
                <a:solidFill>
                  <a:schemeClr val="tx1"/>
                </a:solidFill>
              </a:rPr>
              <a:t>PHY 7703</a:t>
            </a:r>
          </a:p>
        </p:txBody>
      </p:sp>
      <p:sp>
        <p:nvSpPr>
          <p:cNvPr id="7178" name="Text Box 10"/>
          <p:cNvSpPr txBox="1">
            <a:spLocks noChangeArrowheads="1"/>
          </p:cNvSpPr>
          <p:nvPr userDrawn="1"/>
        </p:nvSpPr>
        <p:spPr bwMode="auto">
          <a:xfrm>
            <a:off x="6172200" y="6553200"/>
            <a:ext cx="2895600" cy="304800"/>
          </a:xfrm>
          <a:prstGeom prst="rect">
            <a:avLst/>
          </a:prstGeom>
          <a:noFill/>
          <a:ln w="9525">
            <a:noFill/>
            <a:miter lim="800000"/>
            <a:headEnd/>
            <a:tailEnd/>
          </a:ln>
          <a:effectLst>
            <a:outerShdw blurRad="63500" dist="38099" dir="2700000" algn="ctr" rotWithShape="0">
              <a:schemeClr val="tx1">
                <a:alpha val="74998"/>
              </a:schemeClr>
            </a:outerShdw>
          </a:effectLst>
        </p:spPr>
        <p:txBody>
          <a:bodyPr>
            <a:spAutoFit/>
          </a:bodyPr>
          <a:lstStyle/>
          <a:p>
            <a:pPr algn="r" eaLnBrk="1" hangingPunct="1">
              <a:spcBef>
                <a:spcPct val="50000"/>
              </a:spcBef>
            </a:pPr>
            <a:r>
              <a:rPr lang="en-US" sz="1400" b="1" dirty="0">
                <a:solidFill>
                  <a:srgbClr val="000000"/>
                </a:solidFill>
              </a:rPr>
              <a:t>2.1:</a:t>
            </a:r>
            <a:fld id="{AB6BD1BE-7811-4D36-9C6D-EB81D45BACE5}" type="slidenum">
              <a:rPr lang="en-US" sz="1400" b="1">
                <a:solidFill>
                  <a:srgbClr val="000000"/>
                </a:solidFill>
              </a:rPr>
              <a:pPr algn="r" eaLnBrk="1" hangingPunct="1">
                <a:spcBef>
                  <a:spcPct val="50000"/>
                </a:spcBef>
              </a:pPr>
              <a:t>‹#›</a:t>
            </a:fld>
            <a:endParaRPr lang="en-US" sz="1400" b="1"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xStyles>
    <p:titleStyle>
      <a:lvl1pPr algn="ctr" rtl="0" eaLnBrk="0" fontAlgn="base" hangingPunct="0">
        <a:spcBef>
          <a:spcPct val="0"/>
        </a:spcBef>
        <a:spcAft>
          <a:spcPct val="0"/>
        </a:spcAft>
        <a:defRPr sz="4400">
          <a:solidFill>
            <a:srgbClr val="000000"/>
          </a:solidFill>
          <a:latin typeface="+mj-lt"/>
          <a:ea typeface="+mj-ea"/>
          <a:cs typeface="+mj-cs"/>
        </a:defRPr>
      </a:lvl1pPr>
      <a:lvl2pPr algn="ctr" rtl="0" eaLnBrk="0" fontAlgn="base" hangingPunct="0">
        <a:spcBef>
          <a:spcPct val="0"/>
        </a:spcBef>
        <a:spcAft>
          <a:spcPct val="0"/>
        </a:spcAft>
        <a:defRPr sz="4400">
          <a:solidFill>
            <a:srgbClr val="FFFFFF"/>
          </a:solidFill>
          <a:latin typeface="Arial" pitchFamily="-112" charset="0"/>
          <a:ea typeface="Arial" pitchFamily="-112" charset="0"/>
          <a:cs typeface="Arial" pitchFamily="-112" charset="0"/>
        </a:defRPr>
      </a:lvl2pPr>
      <a:lvl3pPr algn="ctr" rtl="0" eaLnBrk="0" fontAlgn="base" hangingPunct="0">
        <a:spcBef>
          <a:spcPct val="0"/>
        </a:spcBef>
        <a:spcAft>
          <a:spcPct val="0"/>
        </a:spcAft>
        <a:defRPr sz="4400">
          <a:solidFill>
            <a:srgbClr val="FFFFFF"/>
          </a:solidFill>
          <a:latin typeface="Arial" pitchFamily="-112" charset="0"/>
          <a:ea typeface="Arial" pitchFamily="-112" charset="0"/>
          <a:cs typeface="Arial" pitchFamily="-112" charset="0"/>
        </a:defRPr>
      </a:lvl3pPr>
      <a:lvl4pPr algn="ctr" rtl="0" eaLnBrk="0" fontAlgn="base" hangingPunct="0">
        <a:spcBef>
          <a:spcPct val="0"/>
        </a:spcBef>
        <a:spcAft>
          <a:spcPct val="0"/>
        </a:spcAft>
        <a:defRPr sz="4400">
          <a:solidFill>
            <a:srgbClr val="FFFFFF"/>
          </a:solidFill>
          <a:latin typeface="Arial" pitchFamily="-112" charset="0"/>
          <a:ea typeface="Arial" pitchFamily="-112" charset="0"/>
          <a:cs typeface="Arial" pitchFamily="-112" charset="0"/>
        </a:defRPr>
      </a:lvl4pPr>
      <a:lvl5pPr algn="ctr" rtl="0" eaLnBrk="0" fontAlgn="base" hangingPunct="0">
        <a:spcBef>
          <a:spcPct val="0"/>
        </a:spcBef>
        <a:spcAft>
          <a:spcPct val="0"/>
        </a:spcAft>
        <a:defRPr sz="4400">
          <a:solidFill>
            <a:srgbClr val="FFFFFF"/>
          </a:solidFill>
          <a:latin typeface="Arial" pitchFamily="-112" charset="0"/>
          <a:ea typeface="Arial" pitchFamily="-112" charset="0"/>
          <a:cs typeface="Arial" pitchFamily="-112" charset="0"/>
        </a:defRPr>
      </a:lvl5pPr>
      <a:lvl6pPr marL="457200" algn="ctr" rtl="0" fontAlgn="base">
        <a:spcBef>
          <a:spcPct val="0"/>
        </a:spcBef>
        <a:spcAft>
          <a:spcPct val="0"/>
        </a:spcAft>
        <a:defRPr sz="4400">
          <a:solidFill>
            <a:srgbClr val="FFFFFF"/>
          </a:solidFill>
          <a:latin typeface="Arial" pitchFamily="-112" charset="0"/>
          <a:ea typeface="Arial" pitchFamily="-112" charset="0"/>
          <a:cs typeface="Arial" pitchFamily="-112" charset="0"/>
        </a:defRPr>
      </a:lvl6pPr>
      <a:lvl7pPr marL="914400" algn="ctr" rtl="0" fontAlgn="base">
        <a:spcBef>
          <a:spcPct val="0"/>
        </a:spcBef>
        <a:spcAft>
          <a:spcPct val="0"/>
        </a:spcAft>
        <a:defRPr sz="4400">
          <a:solidFill>
            <a:srgbClr val="FFFFFF"/>
          </a:solidFill>
          <a:latin typeface="Arial" pitchFamily="-112" charset="0"/>
          <a:ea typeface="Arial" pitchFamily="-112" charset="0"/>
          <a:cs typeface="Arial" pitchFamily="-112" charset="0"/>
        </a:defRPr>
      </a:lvl7pPr>
      <a:lvl8pPr marL="1371600" algn="ctr" rtl="0" fontAlgn="base">
        <a:spcBef>
          <a:spcPct val="0"/>
        </a:spcBef>
        <a:spcAft>
          <a:spcPct val="0"/>
        </a:spcAft>
        <a:defRPr sz="4400">
          <a:solidFill>
            <a:srgbClr val="FFFFFF"/>
          </a:solidFill>
          <a:latin typeface="Arial" pitchFamily="-112" charset="0"/>
          <a:ea typeface="Arial" pitchFamily="-112" charset="0"/>
          <a:cs typeface="Arial" pitchFamily="-112" charset="0"/>
        </a:defRPr>
      </a:lvl8pPr>
      <a:lvl9pPr marL="1828800" algn="ctr" rtl="0" fontAlgn="base">
        <a:spcBef>
          <a:spcPct val="0"/>
        </a:spcBef>
        <a:spcAft>
          <a:spcPct val="0"/>
        </a:spcAft>
        <a:defRPr sz="4400">
          <a:solidFill>
            <a:srgbClr val="FFFFFF"/>
          </a:solidFill>
          <a:latin typeface="Arial" pitchFamily="-112" charset="0"/>
          <a:ea typeface="Arial" pitchFamily="-112" charset="0"/>
          <a:cs typeface="Arial" pitchFamily="-112"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a:solidFill>
            <a:srgbClr val="000000"/>
          </a:solidFill>
          <a:latin typeface="+mn-lt"/>
          <a:ea typeface="+mn-ea"/>
          <a:cs typeface="+mn-cs"/>
        </a:defRPr>
      </a:lvl5pPr>
      <a:lvl6pPr marL="2514600" indent="-228600" algn="l" rtl="0" fontAlgn="base">
        <a:spcBef>
          <a:spcPct val="20000"/>
        </a:spcBef>
        <a:spcAft>
          <a:spcPct val="0"/>
        </a:spcAft>
        <a:buChar char="»"/>
        <a:defRPr sz="2000">
          <a:solidFill>
            <a:srgbClr val="FFFFFF"/>
          </a:solidFill>
          <a:latin typeface="+mn-lt"/>
          <a:ea typeface="+mn-ea"/>
          <a:cs typeface="+mn-cs"/>
        </a:defRPr>
      </a:lvl6pPr>
      <a:lvl7pPr marL="2971800" indent="-228600" algn="l" rtl="0" fontAlgn="base">
        <a:spcBef>
          <a:spcPct val="20000"/>
        </a:spcBef>
        <a:spcAft>
          <a:spcPct val="0"/>
        </a:spcAft>
        <a:buChar char="»"/>
        <a:defRPr sz="2000">
          <a:solidFill>
            <a:srgbClr val="FFFFFF"/>
          </a:solidFill>
          <a:latin typeface="+mn-lt"/>
          <a:ea typeface="+mn-ea"/>
          <a:cs typeface="+mn-cs"/>
        </a:defRPr>
      </a:lvl7pPr>
      <a:lvl8pPr marL="3429000" indent="-228600" algn="l" rtl="0" fontAlgn="base">
        <a:spcBef>
          <a:spcPct val="20000"/>
        </a:spcBef>
        <a:spcAft>
          <a:spcPct val="0"/>
        </a:spcAft>
        <a:buChar char="»"/>
        <a:defRPr sz="2000">
          <a:solidFill>
            <a:srgbClr val="FFFFFF"/>
          </a:solidFill>
          <a:latin typeface="+mn-lt"/>
          <a:ea typeface="+mn-ea"/>
          <a:cs typeface="+mn-cs"/>
        </a:defRPr>
      </a:lvl8pPr>
      <a:lvl9pPr marL="3886200" indent="-228600" algn="l" rtl="0" fontAlgn="base">
        <a:spcBef>
          <a:spcPct val="20000"/>
        </a:spcBef>
        <a:spcAft>
          <a:spcPct val="0"/>
        </a:spcAft>
        <a:buChar char="»"/>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lpl.arizona.edu/SIC/impact_cratering/World_Craters_Web/intromap.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jpeg"/></Relationships>
</file>

<file path=ppt/slides/_rels/slide41.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png"/><Relationship Id="rId5" Type="http://schemas.openxmlformats.org/officeDocument/2006/relationships/image" Target="../media/image79.jpe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p:txBody>
          <a:bodyPr/>
          <a:lstStyle/>
          <a:p>
            <a:pPr eaLnBrk="1" hangingPunct="1"/>
            <a:r>
              <a:rPr lang="en-US" sz="4000" dirty="0" smtClean="0"/>
              <a:t>PHYS 7703: Planetary Science</a:t>
            </a:r>
          </a:p>
        </p:txBody>
      </p:sp>
      <p:sp>
        <p:nvSpPr>
          <p:cNvPr id="9219" name="Rectangle 3"/>
          <p:cNvSpPr>
            <a:spLocks noGrp="1" noChangeArrowheads="1"/>
          </p:cNvSpPr>
          <p:nvPr>
            <p:ph type="subTitle" idx="1"/>
          </p:nvPr>
        </p:nvSpPr>
        <p:spPr/>
        <p:txBody>
          <a:bodyPr/>
          <a:lstStyle/>
          <a:p>
            <a:pPr eaLnBrk="1" hangingPunct="1"/>
            <a:r>
              <a:rPr lang="en-US" dirty="0" smtClean="0"/>
              <a:t>Earth: Surface and Interior</a:t>
            </a:r>
          </a:p>
          <a:p>
            <a:pPr eaLnBrk="1" hangingPunct="1"/>
            <a:endParaRPr lang="en-US" dirty="0" smtClean="0"/>
          </a:p>
        </p:txBody>
      </p:sp>
      <p:sp>
        <p:nvSpPr>
          <p:cNvPr id="18436" name="Text Box 4"/>
          <p:cNvSpPr txBox="1">
            <a:spLocks noChangeArrowheads="1"/>
          </p:cNvSpPr>
          <p:nvPr/>
        </p:nvSpPr>
        <p:spPr bwMode="auto">
          <a:xfrm>
            <a:off x="533400" y="5751513"/>
            <a:ext cx="8007350" cy="679450"/>
          </a:xfrm>
          <a:prstGeom prst="rect">
            <a:avLst/>
          </a:prstGeom>
          <a:solidFill>
            <a:srgbClr val="FFFFFF"/>
          </a:solidFill>
          <a:ln w="38100">
            <a:solidFill>
              <a:srgbClr val="FF0000"/>
            </a:solidFill>
            <a:miter lim="800000"/>
            <a:headEnd/>
            <a:tailEnd/>
          </a:ln>
        </p:spPr>
        <p:txBody>
          <a:bodyPr wrap="none">
            <a:spAutoFit/>
          </a:bodyPr>
          <a:lstStyle/>
          <a:p>
            <a:r>
              <a:rPr lang="en-US"/>
              <a:t>Disclaimer: Much of the material contained within these lectures is subject to </a:t>
            </a:r>
          </a:p>
          <a:p>
            <a:r>
              <a:rPr lang="en-US"/>
              <a:t>copyright and is not for distribution or use outside of this course.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p:txBody>
          <a:bodyPr/>
          <a:lstStyle/>
          <a:p>
            <a:pPr eaLnBrk="1" hangingPunct="1"/>
            <a:r>
              <a:rPr lang="en-US" smtClean="0"/>
              <a:t>Impact Cratering</a:t>
            </a:r>
          </a:p>
        </p:txBody>
      </p:sp>
      <p:pic>
        <p:nvPicPr>
          <p:cNvPr id="59395" name="Picture 3" descr="scraters_s10"/>
          <p:cNvPicPr>
            <a:picLocks noGrp="1" noChangeAspect="1" noChangeArrowheads="1"/>
          </p:cNvPicPr>
          <p:nvPr>
            <p:ph sz="quarter" idx="1"/>
          </p:nvPr>
        </p:nvPicPr>
        <p:blipFill>
          <a:blip r:embed="rId3"/>
          <a:srcRect/>
          <a:stretch>
            <a:fillRect/>
          </a:stretch>
        </p:blipFill>
        <p:spPr>
          <a:xfrm>
            <a:off x="790575" y="1600200"/>
            <a:ext cx="3371850" cy="2185988"/>
          </a:xfrm>
        </p:spPr>
      </p:pic>
      <p:pic>
        <p:nvPicPr>
          <p:cNvPr id="59396" name="Picture 4" descr="UpheavalColor"/>
          <p:cNvPicPr>
            <a:picLocks noGrp="1" noChangeAspect="1" noChangeArrowheads="1"/>
          </p:cNvPicPr>
          <p:nvPr>
            <p:ph sz="quarter" idx="3"/>
          </p:nvPr>
        </p:nvPicPr>
        <p:blipFill>
          <a:blip r:embed="rId4"/>
          <a:srcRect/>
          <a:stretch>
            <a:fillRect/>
          </a:stretch>
        </p:blipFill>
        <p:spPr>
          <a:xfrm>
            <a:off x="936625" y="3938588"/>
            <a:ext cx="3079750" cy="2187575"/>
          </a:xfrm>
        </p:spPr>
      </p:pic>
      <p:pic>
        <p:nvPicPr>
          <p:cNvPr id="59397" name="Picture 5" descr="595px-STS61A_Clearwater_Lakes"/>
          <p:cNvPicPr>
            <a:picLocks noGrp="1" noChangeAspect="1" noChangeArrowheads="1"/>
          </p:cNvPicPr>
          <p:nvPr>
            <p:ph sz="quarter" idx="4"/>
          </p:nvPr>
        </p:nvPicPr>
        <p:blipFill>
          <a:blip r:embed="rId5"/>
          <a:srcRect/>
          <a:stretch>
            <a:fillRect/>
          </a:stretch>
        </p:blipFill>
        <p:spPr>
          <a:xfrm>
            <a:off x="5581650" y="3938588"/>
            <a:ext cx="2170113" cy="2187575"/>
          </a:xfrm>
        </p:spPr>
      </p:pic>
      <p:sp>
        <p:nvSpPr>
          <p:cNvPr id="57350" name="Text Box 6"/>
          <p:cNvSpPr txBox="1">
            <a:spLocks noChangeArrowheads="1"/>
          </p:cNvSpPr>
          <p:nvPr/>
        </p:nvSpPr>
        <p:spPr bwMode="auto">
          <a:xfrm>
            <a:off x="762000" y="1614488"/>
            <a:ext cx="2495550" cy="366712"/>
          </a:xfrm>
          <a:prstGeom prst="rect">
            <a:avLst/>
          </a:prstGeom>
          <a:solidFill>
            <a:srgbClr val="FFFFFF">
              <a:alpha val="70195"/>
            </a:srgbClr>
          </a:solidFill>
          <a:ln w="9525">
            <a:noFill/>
            <a:miter lim="800000"/>
            <a:headEnd/>
            <a:tailEnd/>
          </a:ln>
        </p:spPr>
        <p:txBody>
          <a:bodyPr wrap="none">
            <a:spAutoFit/>
          </a:bodyPr>
          <a:lstStyle/>
          <a:p>
            <a:r>
              <a:rPr lang="en-US"/>
              <a:t>Meteor Crater, Arizona</a:t>
            </a:r>
          </a:p>
        </p:txBody>
      </p:sp>
      <p:sp>
        <p:nvSpPr>
          <p:cNvPr id="57351" name="Text Box 7"/>
          <p:cNvSpPr txBox="1">
            <a:spLocks noChangeArrowheads="1"/>
          </p:cNvSpPr>
          <p:nvPr/>
        </p:nvSpPr>
        <p:spPr bwMode="auto">
          <a:xfrm>
            <a:off x="914400" y="3962400"/>
            <a:ext cx="2305050" cy="366713"/>
          </a:xfrm>
          <a:prstGeom prst="rect">
            <a:avLst/>
          </a:prstGeom>
          <a:solidFill>
            <a:srgbClr val="FFFFFF">
              <a:alpha val="70195"/>
            </a:srgbClr>
          </a:solidFill>
          <a:ln w="9525">
            <a:noFill/>
            <a:miter lim="800000"/>
            <a:headEnd/>
            <a:tailEnd/>
          </a:ln>
        </p:spPr>
        <p:txBody>
          <a:bodyPr wrap="none">
            <a:spAutoFit/>
          </a:bodyPr>
          <a:lstStyle/>
          <a:p>
            <a:r>
              <a:rPr lang="en-US"/>
              <a:t>Upheval Dome, Utah</a:t>
            </a:r>
          </a:p>
        </p:txBody>
      </p:sp>
      <p:sp>
        <p:nvSpPr>
          <p:cNvPr id="57352" name="Text Box 8"/>
          <p:cNvSpPr txBox="1">
            <a:spLocks noChangeArrowheads="1"/>
          </p:cNvSpPr>
          <p:nvPr/>
        </p:nvSpPr>
        <p:spPr bwMode="auto">
          <a:xfrm>
            <a:off x="5257800" y="6172200"/>
            <a:ext cx="2889250" cy="366713"/>
          </a:xfrm>
          <a:prstGeom prst="rect">
            <a:avLst/>
          </a:prstGeom>
          <a:solidFill>
            <a:srgbClr val="FFFFFF">
              <a:alpha val="70195"/>
            </a:srgbClr>
          </a:solidFill>
          <a:ln w="9525">
            <a:noFill/>
            <a:miter lim="800000"/>
            <a:headEnd/>
            <a:tailEnd/>
          </a:ln>
        </p:spPr>
        <p:txBody>
          <a:bodyPr wrap="none">
            <a:spAutoFit/>
          </a:bodyPr>
          <a:lstStyle/>
          <a:p>
            <a:r>
              <a:rPr lang="en-US"/>
              <a:t>Clearwater Lakes, Quebec</a:t>
            </a:r>
          </a:p>
        </p:txBody>
      </p:sp>
      <p:pic>
        <p:nvPicPr>
          <p:cNvPr id="59401" name="Picture 9" descr="546px-Shoemaker_crater"/>
          <p:cNvPicPr>
            <a:picLocks noGrp="1" noChangeAspect="1" noChangeArrowheads="1"/>
          </p:cNvPicPr>
          <p:nvPr>
            <p:ph sz="quarter" idx="2"/>
          </p:nvPr>
        </p:nvPicPr>
        <p:blipFill>
          <a:blip r:embed="rId6"/>
          <a:srcRect/>
          <a:stretch>
            <a:fillRect/>
          </a:stretch>
        </p:blipFill>
        <p:spPr>
          <a:xfrm>
            <a:off x="5672138" y="1600200"/>
            <a:ext cx="1989137" cy="2185988"/>
          </a:xfrm>
        </p:spPr>
      </p:pic>
      <p:sp>
        <p:nvSpPr>
          <p:cNvPr id="57354" name="Text Box 10"/>
          <p:cNvSpPr txBox="1">
            <a:spLocks noChangeArrowheads="1"/>
          </p:cNvSpPr>
          <p:nvPr/>
        </p:nvSpPr>
        <p:spPr bwMode="auto">
          <a:xfrm>
            <a:off x="5105400" y="3505200"/>
            <a:ext cx="3067050" cy="366713"/>
          </a:xfrm>
          <a:prstGeom prst="rect">
            <a:avLst/>
          </a:prstGeom>
          <a:solidFill>
            <a:srgbClr val="FFFFFF">
              <a:alpha val="70195"/>
            </a:srgbClr>
          </a:solidFill>
          <a:ln w="9525">
            <a:noFill/>
            <a:miter lim="800000"/>
            <a:headEnd/>
            <a:tailEnd/>
          </a:ln>
        </p:spPr>
        <p:txBody>
          <a:bodyPr wrap="none">
            <a:spAutoFit/>
          </a:bodyPr>
          <a:lstStyle/>
          <a:p>
            <a:r>
              <a:rPr lang="en-US"/>
              <a:t>Shoemaker Crater, Australia</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Identified Impact Craters</a:t>
            </a:r>
          </a:p>
        </p:txBody>
      </p:sp>
      <p:pic>
        <p:nvPicPr>
          <p:cNvPr id="61443" name="Picture 3" descr="worldcraters_maps"/>
          <p:cNvPicPr>
            <a:picLocks noGrp="1" noChangeAspect="1" noChangeArrowheads="1"/>
          </p:cNvPicPr>
          <p:nvPr>
            <p:ph idx="1"/>
          </p:nvPr>
        </p:nvPicPr>
        <p:blipFill>
          <a:blip r:embed="rId3"/>
          <a:srcRect/>
          <a:stretch>
            <a:fillRect/>
          </a:stretch>
        </p:blipFill>
        <p:spPr>
          <a:xfrm>
            <a:off x="457200" y="1971675"/>
            <a:ext cx="8229600" cy="3781425"/>
          </a:xfrm>
        </p:spPr>
      </p:pic>
      <p:sp>
        <p:nvSpPr>
          <p:cNvPr id="59396" name="Rectangle 4"/>
          <p:cNvSpPr>
            <a:spLocks noChangeArrowheads="1"/>
          </p:cNvSpPr>
          <p:nvPr/>
        </p:nvSpPr>
        <p:spPr bwMode="auto">
          <a:xfrm>
            <a:off x="304800" y="5943600"/>
            <a:ext cx="8686800" cy="366713"/>
          </a:xfrm>
          <a:prstGeom prst="rect">
            <a:avLst/>
          </a:prstGeom>
          <a:solidFill>
            <a:srgbClr val="FFFFFF">
              <a:alpha val="70195"/>
            </a:srgbClr>
          </a:solidFill>
          <a:ln w="9525">
            <a:noFill/>
            <a:miter lim="800000"/>
            <a:headEnd/>
            <a:tailEnd/>
          </a:ln>
        </p:spPr>
        <p:txBody>
          <a:bodyPr anchor="ctr">
            <a:spAutoFit/>
          </a:bodyPr>
          <a:lstStyle/>
          <a:p>
            <a:pPr eaLnBrk="1" hangingPunct="1"/>
            <a:r>
              <a:rPr lang="en-US">
                <a:hlinkClick r:id="rId4"/>
              </a:rPr>
              <a:t>http://www.lpl.arizona.edu/SIC/impact_cratering/World_Craters_Web/intromap.html</a:t>
            </a:r>
            <a:r>
              <a:rPr lang="en-US"/>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pPr eaLnBrk="1" hangingPunct="1"/>
            <a:r>
              <a:rPr lang="en-US" smtClean="0"/>
              <a:t>Tectonics</a:t>
            </a:r>
          </a:p>
        </p:txBody>
      </p:sp>
      <p:sp>
        <p:nvSpPr>
          <p:cNvPr id="144387" name="Rectangle 3"/>
          <p:cNvSpPr>
            <a:spLocks noChangeArrowheads="1"/>
          </p:cNvSpPr>
          <p:nvPr/>
        </p:nvSpPr>
        <p:spPr bwMode="auto">
          <a:xfrm>
            <a:off x="228600" y="1600200"/>
            <a:ext cx="7848600" cy="3276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The study of deformation and structure of the crust</a:t>
            </a:r>
          </a:p>
          <a:p>
            <a:pPr marL="742950" lvl="1" indent="-285750" eaLnBrk="1" hangingPunct="1">
              <a:spcBef>
                <a:spcPct val="20000"/>
              </a:spcBef>
              <a:buFontTx/>
              <a:buChar char="•"/>
            </a:pPr>
            <a:r>
              <a:rPr lang="en-US" sz="2400" dirty="0">
                <a:solidFill>
                  <a:srgbClr val="000000"/>
                </a:solidFill>
              </a:rPr>
              <a:t>Faulting</a:t>
            </a:r>
          </a:p>
          <a:p>
            <a:pPr marL="742950" lvl="1" indent="-285750" eaLnBrk="1" hangingPunct="1">
              <a:spcBef>
                <a:spcPct val="20000"/>
              </a:spcBef>
              <a:buFontTx/>
              <a:buChar char="•"/>
            </a:pPr>
            <a:r>
              <a:rPr lang="en-US" sz="2400" dirty="0">
                <a:solidFill>
                  <a:srgbClr val="000000"/>
                </a:solidFill>
              </a:rPr>
              <a:t>Folding</a:t>
            </a:r>
          </a:p>
          <a:p>
            <a:pPr marL="342900" indent="-342900" eaLnBrk="1" hangingPunct="1">
              <a:spcBef>
                <a:spcPct val="20000"/>
              </a:spcBef>
              <a:buFontTx/>
              <a:buChar char="•"/>
            </a:pPr>
            <a:r>
              <a:rPr lang="en-US" sz="2400" dirty="0">
                <a:solidFill>
                  <a:srgbClr val="000000"/>
                </a:solidFill>
              </a:rPr>
              <a:t>Tectonics is important for understanding</a:t>
            </a:r>
          </a:p>
          <a:p>
            <a:pPr marL="742950" lvl="1" indent="-285750" eaLnBrk="1" hangingPunct="1">
              <a:spcBef>
                <a:spcPct val="20000"/>
              </a:spcBef>
              <a:buFontTx/>
              <a:buChar char="•"/>
            </a:pPr>
            <a:r>
              <a:rPr lang="en-US" sz="2000" dirty="0">
                <a:solidFill>
                  <a:srgbClr val="000000"/>
                </a:solidFill>
              </a:rPr>
              <a:t>The geologic history of a planet</a:t>
            </a:r>
          </a:p>
          <a:p>
            <a:pPr marL="742950" lvl="1" indent="-285750" eaLnBrk="1" hangingPunct="1">
              <a:spcBef>
                <a:spcPct val="20000"/>
              </a:spcBef>
              <a:buFontTx/>
              <a:buChar char="•"/>
            </a:pPr>
            <a:r>
              <a:rPr lang="en-US" sz="2000" dirty="0">
                <a:solidFill>
                  <a:srgbClr val="000000"/>
                </a:solidFill>
              </a:rPr>
              <a:t>Weathering and erosion on a planet’s surface</a:t>
            </a:r>
          </a:p>
          <a:p>
            <a:pPr marL="742950" lvl="1" indent="-285750" eaLnBrk="1" hangingPunct="1">
              <a:spcBef>
                <a:spcPct val="20000"/>
              </a:spcBef>
              <a:buFontTx/>
              <a:buChar char="•"/>
            </a:pPr>
            <a:r>
              <a:rPr lang="en-US" sz="2000" dirty="0">
                <a:solidFill>
                  <a:srgbClr val="000000"/>
                </a:solidFill>
              </a:rPr>
              <a:t>Movement and emplacement of economically vital resources</a:t>
            </a:r>
          </a:p>
        </p:txBody>
      </p:sp>
      <p:sp>
        <p:nvSpPr>
          <p:cNvPr id="2" name="Rectangle 3"/>
          <p:cNvSpPr>
            <a:spLocks noChangeArrowheads="1"/>
          </p:cNvSpPr>
          <p:nvPr/>
        </p:nvSpPr>
        <p:spPr bwMode="auto">
          <a:xfrm>
            <a:off x="1447800" y="4495800"/>
            <a:ext cx="3810000" cy="12192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dirty="0">
                <a:solidFill>
                  <a:srgbClr val="000000"/>
                </a:solidFill>
              </a:rPr>
              <a:t>Oil and gas reserves</a:t>
            </a:r>
          </a:p>
          <a:p>
            <a:pPr marL="342900" indent="-342900" eaLnBrk="1" hangingPunct="1">
              <a:spcBef>
                <a:spcPct val="20000"/>
              </a:spcBef>
              <a:buFontTx/>
              <a:buChar char="•"/>
            </a:pPr>
            <a:r>
              <a:rPr lang="en-US" dirty="0">
                <a:solidFill>
                  <a:srgbClr val="000000"/>
                </a:solidFill>
              </a:rPr>
              <a:t>Groundwater</a:t>
            </a:r>
          </a:p>
          <a:p>
            <a:pPr marL="342900" indent="-342900" eaLnBrk="1" hangingPunct="1">
              <a:spcBef>
                <a:spcPct val="20000"/>
              </a:spcBef>
              <a:buFontTx/>
              <a:buChar char="•"/>
            </a:pPr>
            <a:r>
              <a:rPr lang="en-US" dirty="0">
                <a:solidFill>
                  <a:srgbClr val="000000"/>
                </a:solidFill>
              </a:rPr>
              <a:t>Precious metals/gems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r>
              <a:rPr lang="en-US" smtClean="0"/>
              <a:t>Tectonics</a:t>
            </a:r>
          </a:p>
        </p:txBody>
      </p:sp>
      <p:pic>
        <p:nvPicPr>
          <p:cNvPr id="86021" name="Picture 5" descr="extension"/>
          <p:cNvPicPr>
            <a:picLocks noChangeAspect="1" noChangeArrowheads="1"/>
          </p:cNvPicPr>
          <p:nvPr/>
        </p:nvPicPr>
        <p:blipFill>
          <a:blip r:embed="rId3"/>
          <a:srcRect/>
          <a:stretch>
            <a:fillRect/>
          </a:stretch>
        </p:blipFill>
        <p:spPr bwMode="auto">
          <a:xfrm>
            <a:off x="1371600" y="3276600"/>
            <a:ext cx="6315075" cy="3057525"/>
          </a:xfrm>
          <a:prstGeom prst="rect">
            <a:avLst/>
          </a:prstGeom>
          <a:noFill/>
        </p:spPr>
      </p:pic>
      <p:sp>
        <p:nvSpPr>
          <p:cNvPr id="144387" name="Rectangle 3"/>
          <p:cNvSpPr>
            <a:spLocks noChangeArrowheads="1"/>
          </p:cNvSpPr>
          <p:nvPr/>
        </p:nvSpPr>
        <p:spPr bwMode="auto">
          <a:xfrm>
            <a:off x="228600" y="1600200"/>
            <a:ext cx="7543800" cy="1676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There are three main types of tectonic regimes</a:t>
            </a:r>
          </a:p>
          <a:p>
            <a:pPr marL="742950" lvl="1" indent="-285750" eaLnBrk="1" hangingPunct="1">
              <a:spcBef>
                <a:spcPct val="20000"/>
              </a:spcBef>
              <a:buFontTx/>
              <a:buChar char="•"/>
            </a:pPr>
            <a:r>
              <a:rPr lang="en-US" sz="2000" dirty="0">
                <a:solidFill>
                  <a:srgbClr val="000000"/>
                </a:solidFill>
              </a:rPr>
              <a:t>Extensional</a:t>
            </a:r>
          </a:p>
          <a:p>
            <a:pPr marL="742950" lvl="1" indent="-285750" eaLnBrk="1" hangingPunct="1">
              <a:spcBef>
                <a:spcPct val="20000"/>
              </a:spcBef>
              <a:buFontTx/>
              <a:buChar char="•"/>
            </a:pPr>
            <a:r>
              <a:rPr lang="en-US" sz="2000" dirty="0" err="1">
                <a:solidFill>
                  <a:srgbClr val="000000"/>
                </a:solidFill>
              </a:rPr>
              <a:t>Contractional</a:t>
            </a:r>
            <a:r>
              <a:rPr lang="en-US" sz="2000" dirty="0">
                <a:solidFill>
                  <a:srgbClr val="000000"/>
                </a:solidFill>
              </a:rPr>
              <a:t> (thrust)</a:t>
            </a:r>
          </a:p>
          <a:p>
            <a:pPr marL="742950" lvl="1" indent="-285750" eaLnBrk="1" hangingPunct="1">
              <a:spcBef>
                <a:spcPct val="20000"/>
              </a:spcBef>
              <a:buFontTx/>
              <a:buChar char="•"/>
            </a:pPr>
            <a:r>
              <a:rPr lang="en-US" sz="2000" dirty="0">
                <a:solidFill>
                  <a:srgbClr val="000000"/>
                </a:solidFill>
              </a:rPr>
              <a:t>Strike-slip</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p:txBody>
          <a:bodyPr/>
          <a:lstStyle/>
          <a:p>
            <a:pPr eaLnBrk="1" hangingPunct="1"/>
            <a:r>
              <a:rPr lang="en-US" smtClean="0"/>
              <a:t>Extensional Tectonics</a:t>
            </a:r>
          </a:p>
        </p:txBody>
      </p:sp>
      <p:sp>
        <p:nvSpPr>
          <p:cNvPr id="144387" name="Rectangle 3"/>
          <p:cNvSpPr>
            <a:spLocks noChangeArrowheads="1"/>
          </p:cNvSpPr>
          <p:nvPr/>
        </p:nvSpPr>
        <p:spPr bwMode="auto">
          <a:xfrm>
            <a:off x="228600" y="1600200"/>
            <a:ext cx="4419600" cy="19050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Areas of the crust that have been stretched (extended)</a:t>
            </a:r>
          </a:p>
          <a:p>
            <a:pPr marL="742950" lvl="1" indent="-285750" eaLnBrk="1" hangingPunct="1">
              <a:spcBef>
                <a:spcPct val="20000"/>
              </a:spcBef>
              <a:buFontTx/>
              <a:buChar char="•"/>
            </a:pPr>
            <a:r>
              <a:rPr lang="en-US" sz="2000" dirty="0">
                <a:solidFill>
                  <a:srgbClr val="000000"/>
                </a:solidFill>
              </a:rPr>
              <a:t>Characterized by normal faults either in horst/</a:t>
            </a:r>
            <a:r>
              <a:rPr lang="en-US" sz="2000" dirty="0" err="1">
                <a:solidFill>
                  <a:srgbClr val="000000"/>
                </a:solidFill>
              </a:rPr>
              <a:t>graben</a:t>
            </a:r>
            <a:r>
              <a:rPr lang="en-US" sz="2000" dirty="0">
                <a:solidFill>
                  <a:srgbClr val="000000"/>
                </a:solidFill>
              </a:rPr>
              <a:t> formation or imbricate faulting</a:t>
            </a:r>
          </a:p>
        </p:txBody>
      </p:sp>
      <p:pic>
        <p:nvPicPr>
          <p:cNvPr id="90119" name="Picture 7" descr="NormalFault"/>
          <p:cNvPicPr>
            <a:picLocks noChangeAspect="1" noChangeArrowheads="1"/>
          </p:cNvPicPr>
          <p:nvPr/>
        </p:nvPicPr>
        <p:blipFill>
          <a:blip r:embed="rId3"/>
          <a:srcRect/>
          <a:stretch>
            <a:fillRect/>
          </a:stretch>
        </p:blipFill>
        <p:spPr bwMode="auto">
          <a:xfrm>
            <a:off x="4648200" y="1600200"/>
            <a:ext cx="3810000" cy="1720850"/>
          </a:xfrm>
          <a:prstGeom prst="rect">
            <a:avLst/>
          </a:prstGeom>
          <a:noFill/>
        </p:spPr>
      </p:pic>
      <p:pic>
        <p:nvPicPr>
          <p:cNvPr id="90120" name="Picture 8" descr="HalfGraben"/>
          <p:cNvPicPr>
            <a:picLocks noChangeAspect="1" noChangeArrowheads="1"/>
          </p:cNvPicPr>
          <p:nvPr/>
        </p:nvPicPr>
        <p:blipFill>
          <a:blip r:embed="rId4"/>
          <a:srcRect/>
          <a:stretch>
            <a:fillRect/>
          </a:stretch>
        </p:blipFill>
        <p:spPr bwMode="auto">
          <a:xfrm>
            <a:off x="4800600" y="3733800"/>
            <a:ext cx="3733800" cy="2462213"/>
          </a:xfrm>
          <a:prstGeom prst="rect">
            <a:avLst/>
          </a:prstGeom>
          <a:noFill/>
        </p:spPr>
      </p:pic>
      <p:pic>
        <p:nvPicPr>
          <p:cNvPr id="90121" name="Picture 9" descr="HorstGraben"/>
          <p:cNvPicPr>
            <a:picLocks noChangeAspect="1" noChangeArrowheads="1"/>
          </p:cNvPicPr>
          <p:nvPr/>
        </p:nvPicPr>
        <p:blipFill>
          <a:blip r:embed="rId5"/>
          <a:srcRect/>
          <a:stretch>
            <a:fillRect/>
          </a:stretch>
        </p:blipFill>
        <p:spPr bwMode="auto">
          <a:xfrm>
            <a:off x="457200" y="4114800"/>
            <a:ext cx="3886200" cy="205263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pPr eaLnBrk="1" hangingPunct="1"/>
            <a:r>
              <a:rPr lang="en-US" smtClean="0"/>
              <a:t>Extensional Tectonics</a:t>
            </a:r>
          </a:p>
        </p:txBody>
      </p:sp>
      <p:pic>
        <p:nvPicPr>
          <p:cNvPr id="88069" name="Picture 5"/>
          <p:cNvPicPr>
            <a:picLocks noChangeAspect="1" noChangeArrowheads="1"/>
          </p:cNvPicPr>
          <p:nvPr/>
        </p:nvPicPr>
        <p:blipFill>
          <a:blip r:embed="rId3"/>
          <a:srcRect/>
          <a:stretch>
            <a:fillRect/>
          </a:stretch>
        </p:blipFill>
        <p:spPr bwMode="auto">
          <a:xfrm>
            <a:off x="4114800" y="2286000"/>
            <a:ext cx="4724400" cy="3543300"/>
          </a:xfrm>
          <a:prstGeom prst="rect">
            <a:avLst/>
          </a:prstGeom>
          <a:noFill/>
          <a:ln w="9525">
            <a:noFill/>
            <a:miter lim="800000"/>
            <a:headEnd/>
            <a:tailEnd/>
          </a:ln>
        </p:spPr>
      </p:pic>
      <p:pic>
        <p:nvPicPr>
          <p:cNvPr id="88070" name="Picture 6" descr="Basin&amp;Range_shad_GTOP_1"/>
          <p:cNvPicPr>
            <a:picLocks noChangeAspect="1" noChangeArrowheads="1"/>
          </p:cNvPicPr>
          <p:nvPr/>
        </p:nvPicPr>
        <p:blipFill>
          <a:blip r:embed="rId4"/>
          <a:srcRect/>
          <a:stretch>
            <a:fillRect/>
          </a:stretch>
        </p:blipFill>
        <p:spPr bwMode="auto">
          <a:xfrm>
            <a:off x="152400" y="2286000"/>
            <a:ext cx="3805238" cy="3810000"/>
          </a:xfrm>
          <a:prstGeom prst="rect">
            <a:avLst/>
          </a:prstGeom>
          <a:noFill/>
          <a:ln w="9525">
            <a:noFill/>
            <a:miter lim="800000"/>
            <a:headEnd/>
            <a:tailEnd/>
          </a:ln>
        </p:spPr>
      </p:pic>
      <p:sp>
        <p:nvSpPr>
          <p:cNvPr id="88071" name="Text Box 7"/>
          <p:cNvSpPr txBox="1">
            <a:spLocks noChangeArrowheads="1"/>
          </p:cNvSpPr>
          <p:nvPr/>
        </p:nvSpPr>
        <p:spPr bwMode="auto">
          <a:xfrm>
            <a:off x="609600" y="1828800"/>
            <a:ext cx="2743200" cy="366713"/>
          </a:xfrm>
          <a:prstGeom prst="rect">
            <a:avLst/>
          </a:prstGeom>
          <a:noFill/>
          <a:ln w="9525">
            <a:noFill/>
            <a:miter lim="800000"/>
            <a:headEnd/>
            <a:tailEnd/>
          </a:ln>
          <a:effectLst/>
        </p:spPr>
        <p:txBody>
          <a:bodyPr>
            <a:spAutoFit/>
          </a:bodyPr>
          <a:lstStyle/>
          <a:p>
            <a:pPr>
              <a:spcBef>
                <a:spcPct val="50000"/>
              </a:spcBef>
            </a:pPr>
            <a:r>
              <a:rPr lang="en-US">
                <a:solidFill>
                  <a:srgbClr val="000000"/>
                </a:solidFill>
              </a:rPr>
              <a:t>Basin and Range, U.S.</a:t>
            </a:r>
          </a:p>
        </p:txBody>
      </p:sp>
      <p:sp>
        <p:nvSpPr>
          <p:cNvPr id="88072" name="Text Box 8"/>
          <p:cNvSpPr txBox="1">
            <a:spLocks noChangeArrowheads="1"/>
          </p:cNvSpPr>
          <p:nvPr/>
        </p:nvSpPr>
        <p:spPr bwMode="auto">
          <a:xfrm>
            <a:off x="5181600" y="1828800"/>
            <a:ext cx="2743200" cy="366713"/>
          </a:xfrm>
          <a:prstGeom prst="rect">
            <a:avLst/>
          </a:prstGeom>
          <a:noFill/>
          <a:ln w="9525">
            <a:noFill/>
            <a:miter lim="800000"/>
            <a:headEnd/>
            <a:tailEnd/>
          </a:ln>
          <a:effectLst/>
        </p:spPr>
        <p:txBody>
          <a:bodyPr>
            <a:spAutoFit/>
          </a:bodyPr>
          <a:lstStyle/>
          <a:p>
            <a:pPr>
              <a:spcBef>
                <a:spcPct val="50000"/>
              </a:spcBef>
            </a:pPr>
            <a:r>
              <a:rPr lang="en-US" dirty="0" err="1">
                <a:solidFill>
                  <a:srgbClr val="000000"/>
                </a:solidFill>
              </a:rPr>
              <a:t>Þingvellir</a:t>
            </a:r>
            <a:r>
              <a:rPr lang="en-US" dirty="0">
                <a:solidFill>
                  <a:srgbClr val="000000"/>
                </a:solidFill>
              </a:rPr>
              <a:t>, Iceland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p:txBody>
          <a:bodyPr/>
          <a:lstStyle/>
          <a:p>
            <a:pPr eaLnBrk="1" hangingPunct="1"/>
            <a:r>
              <a:rPr lang="en-US" smtClean="0"/>
              <a:t>Contractional Tectonics</a:t>
            </a:r>
          </a:p>
        </p:txBody>
      </p:sp>
      <p:sp>
        <p:nvSpPr>
          <p:cNvPr id="144387" name="Rectangle 3"/>
          <p:cNvSpPr>
            <a:spLocks noChangeArrowheads="1"/>
          </p:cNvSpPr>
          <p:nvPr/>
        </p:nvSpPr>
        <p:spPr bwMode="auto">
          <a:xfrm>
            <a:off x="228600" y="1600200"/>
            <a:ext cx="4419600" cy="22098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Areas of the crust that have been shortened (contracted)</a:t>
            </a:r>
          </a:p>
          <a:p>
            <a:pPr marL="742950" lvl="1" indent="-285750" eaLnBrk="1" hangingPunct="1">
              <a:spcBef>
                <a:spcPct val="20000"/>
              </a:spcBef>
              <a:buFontTx/>
              <a:buChar char="•"/>
            </a:pPr>
            <a:r>
              <a:rPr lang="en-US" sz="2400" dirty="0">
                <a:solidFill>
                  <a:srgbClr val="000000"/>
                </a:solidFill>
              </a:rPr>
              <a:t>Characterized by folding and reverse/thrust faulting</a:t>
            </a:r>
          </a:p>
          <a:p>
            <a:pPr marL="742950" lvl="1" indent="-285750" eaLnBrk="1" hangingPunct="1">
              <a:spcBef>
                <a:spcPct val="20000"/>
              </a:spcBef>
              <a:buFontTx/>
              <a:buChar char="•"/>
            </a:pPr>
            <a:endParaRPr lang="en-US" sz="2000" dirty="0">
              <a:solidFill>
                <a:srgbClr val="000000"/>
              </a:solidFill>
            </a:endParaRPr>
          </a:p>
        </p:txBody>
      </p:sp>
      <p:pic>
        <p:nvPicPr>
          <p:cNvPr id="92166" name="Picture 6" descr="ReverseFault"/>
          <p:cNvPicPr>
            <a:picLocks noChangeAspect="1" noChangeArrowheads="1"/>
          </p:cNvPicPr>
          <p:nvPr/>
        </p:nvPicPr>
        <p:blipFill>
          <a:blip r:embed="rId3"/>
          <a:srcRect/>
          <a:stretch>
            <a:fillRect/>
          </a:stretch>
        </p:blipFill>
        <p:spPr bwMode="auto">
          <a:xfrm>
            <a:off x="4724400" y="2286000"/>
            <a:ext cx="3810000" cy="1762125"/>
          </a:xfrm>
          <a:prstGeom prst="rect">
            <a:avLst/>
          </a:prstGeom>
          <a:noFill/>
        </p:spPr>
      </p:pic>
      <p:pic>
        <p:nvPicPr>
          <p:cNvPr id="92167" name="Picture 7" descr="Thrust"/>
          <p:cNvPicPr>
            <a:picLocks noChangeAspect="1" noChangeArrowheads="1"/>
          </p:cNvPicPr>
          <p:nvPr/>
        </p:nvPicPr>
        <p:blipFill>
          <a:blip r:embed="rId4"/>
          <a:srcRect/>
          <a:stretch>
            <a:fillRect/>
          </a:stretch>
        </p:blipFill>
        <p:spPr bwMode="auto">
          <a:xfrm>
            <a:off x="4648200" y="4572000"/>
            <a:ext cx="4038600" cy="1452563"/>
          </a:xfrm>
          <a:prstGeom prst="rect">
            <a:avLst/>
          </a:prstGeom>
          <a:noFill/>
        </p:spPr>
      </p:pic>
      <p:pic>
        <p:nvPicPr>
          <p:cNvPr id="92168" name="Picture 8" descr="Syncline"/>
          <p:cNvPicPr>
            <a:picLocks noChangeAspect="1" noChangeArrowheads="1"/>
          </p:cNvPicPr>
          <p:nvPr/>
        </p:nvPicPr>
        <p:blipFill>
          <a:blip r:embed="rId5"/>
          <a:srcRect/>
          <a:stretch>
            <a:fillRect/>
          </a:stretch>
        </p:blipFill>
        <p:spPr bwMode="auto">
          <a:xfrm>
            <a:off x="762000" y="4191000"/>
            <a:ext cx="3505200" cy="1895475"/>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pPr eaLnBrk="1" hangingPunct="1"/>
            <a:r>
              <a:rPr lang="en-US" smtClean="0"/>
              <a:t>Contractional Tectonics</a:t>
            </a:r>
          </a:p>
        </p:txBody>
      </p:sp>
      <p:pic>
        <p:nvPicPr>
          <p:cNvPr id="94220" name="Picture 12" descr="NaikCa12"/>
          <p:cNvPicPr>
            <a:picLocks noChangeAspect="1" noChangeArrowheads="1"/>
          </p:cNvPicPr>
          <p:nvPr/>
        </p:nvPicPr>
        <p:blipFill>
          <a:blip r:embed="rId3"/>
          <a:srcRect/>
          <a:stretch>
            <a:fillRect/>
          </a:stretch>
        </p:blipFill>
        <p:spPr bwMode="auto">
          <a:xfrm>
            <a:off x="1752600" y="3657600"/>
            <a:ext cx="3498850" cy="2889250"/>
          </a:xfrm>
          <a:prstGeom prst="rect">
            <a:avLst/>
          </a:prstGeom>
          <a:noFill/>
        </p:spPr>
      </p:pic>
      <p:sp>
        <p:nvSpPr>
          <p:cNvPr id="94221" name="Text Box 13"/>
          <p:cNvSpPr txBox="1">
            <a:spLocks noChangeArrowheads="1"/>
          </p:cNvSpPr>
          <p:nvPr/>
        </p:nvSpPr>
        <p:spPr bwMode="auto">
          <a:xfrm>
            <a:off x="3657600" y="3124200"/>
            <a:ext cx="1600200" cy="641350"/>
          </a:xfrm>
          <a:prstGeom prst="rect">
            <a:avLst/>
          </a:prstGeom>
          <a:noFill/>
          <a:ln w="9525">
            <a:noFill/>
            <a:miter lim="800000"/>
            <a:headEnd/>
            <a:tailEnd/>
          </a:ln>
          <a:effectLst/>
        </p:spPr>
        <p:txBody>
          <a:bodyPr>
            <a:spAutoFit/>
          </a:bodyPr>
          <a:lstStyle/>
          <a:p>
            <a:pPr>
              <a:spcBef>
                <a:spcPct val="50000"/>
              </a:spcBef>
            </a:pPr>
            <a:r>
              <a:rPr lang="en-US" dirty="0">
                <a:solidFill>
                  <a:srgbClr val="000000"/>
                </a:solidFill>
              </a:rPr>
              <a:t>Appalachians from space</a:t>
            </a:r>
          </a:p>
        </p:txBody>
      </p:sp>
      <p:pic>
        <p:nvPicPr>
          <p:cNvPr id="94222" name="Picture 14" descr="DSCF0338"/>
          <p:cNvPicPr>
            <a:picLocks noChangeAspect="1" noChangeArrowheads="1"/>
          </p:cNvPicPr>
          <p:nvPr/>
        </p:nvPicPr>
        <p:blipFill>
          <a:blip r:embed="rId4"/>
          <a:srcRect/>
          <a:stretch>
            <a:fillRect/>
          </a:stretch>
        </p:blipFill>
        <p:spPr bwMode="auto">
          <a:xfrm>
            <a:off x="5543550" y="1981200"/>
            <a:ext cx="3314700" cy="4419600"/>
          </a:xfrm>
          <a:prstGeom prst="rect">
            <a:avLst/>
          </a:prstGeom>
          <a:noFill/>
          <a:ln w="9525">
            <a:noFill/>
            <a:miter lim="800000"/>
            <a:headEnd/>
            <a:tailEnd/>
          </a:ln>
        </p:spPr>
      </p:pic>
      <p:sp>
        <p:nvSpPr>
          <p:cNvPr id="94223" name="Text Box 15"/>
          <p:cNvSpPr txBox="1">
            <a:spLocks noChangeArrowheads="1"/>
          </p:cNvSpPr>
          <p:nvPr/>
        </p:nvSpPr>
        <p:spPr bwMode="auto">
          <a:xfrm>
            <a:off x="6172200" y="1524000"/>
            <a:ext cx="2209800" cy="366713"/>
          </a:xfrm>
          <a:prstGeom prst="rect">
            <a:avLst/>
          </a:prstGeom>
          <a:noFill/>
          <a:ln w="9525">
            <a:noFill/>
            <a:miter lim="800000"/>
            <a:headEnd/>
            <a:tailEnd/>
          </a:ln>
          <a:effectLst/>
        </p:spPr>
        <p:txBody>
          <a:bodyPr>
            <a:spAutoFit/>
          </a:bodyPr>
          <a:lstStyle/>
          <a:p>
            <a:pPr>
              <a:spcBef>
                <a:spcPct val="50000"/>
              </a:spcBef>
            </a:pPr>
            <a:r>
              <a:rPr lang="en-US" dirty="0">
                <a:solidFill>
                  <a:srgbClr val="000000"/>
                </a:solidFill>
              </a:rPr>
              <a:t>Death Valley, CA</a:t>
            </a:r>
          </a:p>
        </p:txBody>
      </p:sp>
      <p:pic>
        <p:nvPicPr>
          <p:cNvPr id="94224" name="Picture 16" descr="D041-279"/>
          <p:cNvPicPr>
            <a:picLocks noChangeAspect="1" noChangeArrowheads="1"/>
          </p:cNvPicPr>
          <p:nvPr/>
        </p:nvPicPr>
        <p:blipFill>
          <a:blip r:embed="rId5"/>
          <a:srcRect/>
          <a:stretch>
            <a:fillRect/>
          </a:stretch>
        </p:blipFill>
        <p:spPr bwMode="auto">
          <a:xfrm>
            <a:off x="381000" y="1219200"/>
            <a:ext cx="2536825" cy="2895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pPr eaLnBrk="1" hangingPunct="1"/>
            <a:r>
              <a:rPr lang="en-US" smtClean="0"/>
              <a:t>Strike-slip Tectonics</a:t>
            </a:r>
          </a:p>
        </p:txBody>
      </p:sp>
      <p:sp>
        <p:nvSpPr>
          <p:cNvPr id="144387" name="Rectangle 3"/>
          <p:cNvSpPr>
            <a:spLocks noChangeArrowheads="1"/>
          </p:cNvSpPr>
          <p:nvPr/>
        </p:nvSpPr>
        <p:spPr bwMode="auto">
          <a:xfrm>
            <a:off x="228600" y="1600200"/>
            <a:ext cx="4419600" cy="22098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Areas of the crust that are moving past each other (lateral displacement)</a:t>
            </a:r>
          </a:p>
          <a:p>
            <a:pPr marL="742950" lvl="1" indent="-285750" eaLnBrk="1" hangingPunct="1">
              <a:spcBef>
                <a:spcPct val="20000"/>
              </a:spcBef>
              <a:buFontTx/>
              <a:buChar char="•"/>
            </a:pPr>
            <a:r>
              <a:rPr lang="en-US" sz="2400" dirty="0">
                <a:solidFill>
                  <a:srgbClr val="000000"/>
                </a:solidFill>
              </a:rPr>
              <a:t>Often seen at plate boundaries</a:t>
            </a:r>
          </a:p>
          <a:p>
            <a:pPr marL="742950" lvl="1" indent="-285750" eaLnBrk="1" hangingPunct="1">
              <a:spcBef>
                <a:spcPct val="20000"/>
              </a:spcBef>
              <a:buFontTx/>
              <a:buChar char="•"/>
            </a:pPr>
            <a:endParaRPr lang="en-US" sz="2000" dirty="0">
              <a:solidFill>
                <a:srgbClr val="000000"/>
              </a:solidFill>
            </a:endParaRPr>
          </a:p>
        </p:txBody>
      </p:sp>
      <p:pic>
        <p:nvPicPr>
          <p:cNvPr id="96265" name="Picture 9" descr="StrikeSlipLLFault"/>
          <p:cNvPicPr>
            <a:picLocks noChangeAspect="1" noChangeArrowheads="1"/>
          </p:cNvPicPr>
          <p:nvPr/>
        </p:nvPicPr>
        <p:blipFill>
          <a:blip r:embed="rId3"/>
          <a:srcRect/>
          <a:stretch>
            <a:fillRect/>
          </a:stretch>
        </p:blipFill>
        <p:spPr bwMode="auto">
          <a:xfrm>
            <a:off x="914400" y="3733800"/>
            <a:ext cx="6096000" cy="275272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pPr eaLnBrk="1" hangingPunct="1"/>
            <a:r>
              <a:rPr lang="en-US" smtClean="0"/>
              <a:t>Strike-slip Tectonics</a:t>
            </a:r>
          </a:p>
        </p:txBody>
      </p:sp>
      <p:pic>
        <p:nvPicPr>
          <p:cNvPr id="98309" name="Picture 5" descr="tennesseeguy"/>
          <p:cNvPicPr>
            <a:picLocks noChangeAspect="1" noChangeArrowheads="1"/>
          </p:cNvPicPr>
          <p:nvPr/>
        </p:nvPicPr>
        <p:blipFill>
          <a:blip r:embed="rId3"/>
          <a:srcRect/>
          <a:stretch>
            <a:fillRect/>
          </a:stretch>
        </p:blipFill>
        <p:spPr bwMode="auto">
          <a:xfrm>
            <a:off x="533400" y="3124200"/>
            <a:ext cx="4114800" cy="2597150"/>
          </a:xfrm>
          <a:prstGeom prst="rect">
            <a:avLst/>
          </a:prstGeom>
          <a:noFill/>
        </p:spPr>
      </p:pic>
      <p:pic>
        <p:nvPicPr>
          <p:cNvPr id="98310" name="Picture 6" descr="usgs_020_sanandreas"/>
          <p:cNvPicPr>
            <a:picLocks noChangeAspect="1" noChangeArrowheads="1"/>
          </p:cNvPicPr>
          <p:nvPr/>
        </p:nvPicPr>
        <p:blipFill>
          <a:blip r:embed="rId4"/>
          <a:srcRect/>
          <a:stretch>
            <a:fillRect/>
          </a:stretch>
        </p:blipFill>
        <p:spPr bwMode="auto">
          <a:xfrm>
            <a:off x="5867400" y="2057400"/>
            <a:ext cx="2857500" cy="4181475"/>
          </a:xfrm>
          <a:prstGeom prst="rect">
            <a:avLst/>
          </a:prstGeom>
          <a:noFill/>
        </p:spPr>
      </p:pic>
      <p:sp>
        <p:nvSpPr>
          <p:cNvPr id="98311" name="Text Box 7"/>
          <p:cNvSpPr txBox="1">
            <a:spLocks noChangeArrowheads="1"/>
          </p:cNvSpPr>
          <p:nvPr/>
        </p:nvSpPr>
        <p:spPr bwMode="auto">
          <a:xfrm>
            <a:off x="5943600" y="1676400"/>
            <a:ext cx="2590800" cy="366713"/>
          </a:xfrm>
          <a:prstGeom prst="rect">
            <a:avLst/>
          </a:prstGeom>
          <a:noFill/>
          <a:ln w="9525">
            <a:noFill/>
            <a:miter lim="800000"/>
            <a:headEnd/>
            <a:tailEnd/>
          </a:ln>
          <a:effectLst/>
        </p:spPr>
        <p:txBody>
          <a:bodyPr>
            <a:spAutoFit/>
          </a:bodyPr>
          <a:lstStyle/>
          <a:p>
            <a:pPr>
              <a:spcBef>
                <a:spcPct val="50000"/>
              </a:spcBef>
            </a:pPr>
            <a:r>
              <a:rPr lang="en-US">
                <a:solidFill>
                  <a:srgbClr val="000000"/>
                </a:solidFill>
              </a:rPr>
              <a:t>San Andreas fault, CA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Anatomy of a Terrestrial Planet</a:t>
            </a:r>
          </a:p>
        </p:txBody>
      </p:sp>
      <p:sp>
        <p:nvSpPr>
          <p:cNvPr id="40964" name="Rectangle 4"/>
          <p:cNvSpPr>
            <a:spLocks noGrp="1" noChangeArrowheads="1"/>
          </p:cNvSpPr>
          <p:nvPr>
            <p:ph type="body" sz="half" idx="1"/>
          </p:nvPr>
        </p:nvSpPr>
        <p:spPr/>
        <p:txBody>
          <a:bodyPr/>
          <a:lstStyle/>
          <a:p>
            <a:pPr eaLnBrk="1" hangingPunct="1"/>
            <a:r>
              <a:rPr lang="en-US" sz="2800" smtClean="0"/>
              <a:t>Three Regions</a:t>
            </a:r>
          </a:p>
          <a:p>
            <a:pPr eaLnBrk="1" hangingPunct="1"/>
            <a:r>
              <a:rPr lang="en-US" sz="2800" smtClean="0"/>
              <a:t>Crust (Lithosphere)</a:t>
            </a:r>
          </a:p>
          <a:p>
            <a:pPr lvl="1" eaLnBrk="1" hangingPunct="1"/>
            <a:r>
              <a:rPr lang="en-US" sz="2400" smtClean="0"/>
              <a:t>Solid</a:t>
            </a:r>
          </a:p>
          <a:p>
            <a:pPr eaLnBrk="1" hangingPunct="1"/>
            <a:r>
              <a:rPr lang="en-US" sz="2800" smtClean="0"/>
              <a:t>Mantle</a:t>
            </a:r>
          </a:p>
          <a:p>
            <a:pPr lvl="1" eaLnBrk="1" hangingPunct="1"/>
            <a:r>
              <a:rPr lang="en-US" sz="2400" smtClean="0"/>
              <a:t>Silicates (Rock)</a:t>
            </a:r>
          </a:p>
          <a:p>
            <a:pPr lvl="1" eaLnBrk="1" hangingPunct="1"/>
            <a:r>
              <a:rPr lang="en-US" sz="2400" smtClean="0"/>
              <a:t>Can be Liquid or Solid</a:t>
            </a:r>
          </a:p>
          <a:p>
            <a:pPr eaLnBrk="1" hangingPunct="1"/>
            <a:r>
              <a:rPr lang="en-US" sz="2800" smtClean="0"/>
              <a:t>Core</a:t>
            </a:r>
          </a:p>
          <a:p>
            <a:pPr lvl="1" eaLnBrk="1" hangingPunct="1"/>
            <a:r>
              <a:rPr lang="en-US" sz="2400" smtClean="0"/>
              <a:t>Mainly Iron</a:t>
            </a:r>
          </a:p>
          <a:p>
            <a:pPr lvl="1" eaLnBrk="1" hangingPunct="1"/>
            <a:r>
              <a:rPr lang="en-US" sz="2400" smtClean="0"/>
              <a:t>Can be Liquid or Solid</a:t>
            </a:r>
          </a:p>
        </p:txBody>
      </p:sp>
      <p:pic>
        <p:nvPicPr>
          <p:cNvPr id="22532" name="Picture 6" descr="planet-cores"/>
          <p:cNvPicPr>
            <a:picLocks noGrp="1" noChangeAspect="1" noChangeArrowheads="1"/>
          </p:cNvPicPr>
          <p:nvPr>
            <p:ph sz="half" idx="2"/>
          </p:nvPr>
        </p:nvPicPr>
        <p:blipFill>
          <a:blip r:embed="rId3"/>
          <a:srcRect r="50784" b="13994"/>
          <a:stretch>
            <a:fillRect/>
          </a:stretch>
        </p:blipFill>
        <p:spPr>
          <a:xfrm>
            <a:off x="4724400" y="1752600"/>
            <a:ext cx="4024313" cy="4114800"/>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pPr eaLnBrk="1" hangingPunct="1"/>
            <a:r>
              <a:rPr lang="en-US" sz="4000" smtClean="0"/>
              <a:t>Why does Earth have plate tectonics?</a:t>
            </a:r>
          </a:p>
        </p:txBody>
      </p:sp>
      <p:pic>
        <p:nvPicPr>
          <p:cNvPr id="82949" name="Picture 5" descr="17182map_plate_tectonics_world"/>
          <p:cNvPicPr>
            <a:picLocks noChangeAspect="1" noChangeArrowheads="1"/>
          </p:cNvPicPr>
          <p:nvPr/>
        </p:nvPicPr>
        <p:blipFill>
          <a:blip r:embed="rId3"/>
          <a:srcRect/>
          <a:stretch>
            <a:fillRect/>
          </a:stretch>
        </p:blipFill>
        <p:spPr bwMode="auto">
          <a:xfrm>
            <a:off x="762000" y="1600200"/>
            <a:ext cx="7467600" cy="469423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r>
              <a:rPr lang="en-US" sz="4000" smtClean="0"/>
              <a:t>Why does Earth have plate tectonics?</a:t>
            </a:r>
          </a:p>
        </p:txBody>
      </p:sp>
      <p:pic>
        <p:nvPicPr>
          <p:cNvPr id="84997" name="Picture 5" descr="Mars_Earth_Comparison"/>
          <p:cNvPicPr>
            <a:picLocks noChangeAspect="1" noChangeArrowheads="1"/>
          </p:cNvPicPr>
          <p:nvPr/>
        </p:nvPicPr>
        <p:blipFill>
          <a:blip r:embed="rId3"/>
          <a:srcRect/>
          <a:stretch>
            <a:fillRect/>
          </a:stretch>
        </p:blipFill>
        <p:spPr bwMode="auto">
          <a:xfrm>
            <a:off x="2819400" y="2597150"/>
            <a:ext cx="6134100" cy="3771900"/>
          </a:xfrm>
          <a:prstGeom prst="rect">
            <a:avLst/>
          </a:prstGeom>
          <a:noFill/>
        </p:spPr>
      </p:pic>
      <p:sp>
        <p:nvSpPr>
          <p:cNvPr id="144387" name="Rectangle 3"/>
          <p:cNvSpPr>
            <a:spLocks noChangeArrowheads="1"/>
          </p:cNvSpPr>
          <p:nvPr/>
        </p:nvSpPr>
        <p:spPr bwMode="auto">
          <a:xfrm>
            <a:off x="228600" y="1600200"/>
            <a:ext cx="2438400" cy="36576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Interior Heat</a:t>
            </a:r>
          </a:p>
          <a:p>
            <a:pPr marL="742950" lvl="1" indent="-285750" eaLnBrk="1" hangingPunct="1">
              <a:spcBef>
                <a:spcPct val="20000"/>
              </a:spcBef>
              <a:buFontTx/>
              <a:buChar char="–"/>
            </a:pPr>
            <a:r>
              <a:rPr lang="en-US" dirty="0" smtClean="0">
                <a:solidFill>
                  <a:srgbClr val="00B0F0"/>
                </a:solidFill>
              </a:rPr>
              <a:t>Earth</a:t>
            </a:r>
            <a:r>
              <a:rPr lang="en-US" dirty="0" smtClean="0">
                <a:solidFill>
                  <a:srgbClr val="FFFFFF"/>
                </a:solidFill>
              </a:rPr>
              <a:t> </a:t>
            </a:r>
            <a:r>
              <a:rPr lang="en-US" dirty="0">
                <a:solidFill>
                  <a:srgbClr val="000000"/>
                </a:solidFill>
              </a:rPr>
              <a:t>is roughly </a:t>
            </a:r>
            <a:r>
              <a:rPr lang="en-US" dirty="0" smtClean="0">
                <a:solidFill>
                  <a:srgbClr val="000000"/>
                </a:solidFill>
              </a:rPr>
              <a:t>twice the </a:t>
            </a:r>
            <a:r>
              <a:rPr lang="en-US" dirty="0">
                <a:solidFill>
                  <a:srgbClr val="000000"/>
                </a:solidFill>
              </a:rPr>
              <a:t>size of </a:t>
            </a:r>
            <a:r>
              <a:rPr lang="en-US" dirty="0" smtClean="0">
                <a:solidFill>
                  <a:srgbClr val="FF0000"/>
                </a:solidFill>
              </a:rPr>
              <a:t>Mars</a:t>
            </a:r>
            <a:endParaRPr lang="en-US" dirty="0">
              <a:solidFill>
                <a:srgbClr val="FF0000"/>
              </a:solidFill>
            </a:endParaRPr>
          </a:p>
          <a:p>
            <a:pPr marL="742950" lvl="1" indent="-285750" eaLnBrk="1" hangingPunct="1">
              <a:spcBef>
                <a:spcPct val="20000"/>
              </a:spcBef>
              <a:buFontTx/>
              <a:buChar char="–"/>
            </a:pPr>
            <a:r>
              <a:rPr lang="en-US" dirty="0">
                <a:solidFill>
                  <a:srgbClr val="000000"/>
                </a:solidFill>
              </a:rPr>
              <a:t>It Surface/Volume ratio is </a:t>
            </a:r>
            <a:r>
              <a:rPr lang="en-US" dirty="0" smtClean="0">
                <a:solidFill>
                  <a:srgbClr val="000000"/>
                </a:solidFill>
              </a:rPr>
              <a:t>lower and </a:t>
            </a:r>
            <a:r>
              <a:rPr lang="en-US" dirty="0">
                <a:solidFill>
                  <a:srgbClr val="000000"/>
                </a:solidFill>
              </a:rPr>
              <a:t>cooled </a:t>
            </a:r>
            <a:r>
              <a:rPr lang="en-US" dirty="0" smtClean="0">
                <a:solidFill>
                  <a:srgbClr val="000000"/>
                </a:solidFill>
              </a:rPr>
              <a:t>slower</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r>
              <a:rPr lang="en-US" sz="4000" smtClean="0"/>
              <a:t>Why does Earth have plate tectonics?</a:t>
            </a:r>
          </a:p>
        </p:txBody>
      </p:sp>
      <p:sp>
        <p:nvSpPr>
          <p:cNvPr id="144387" name="Rectangle 3"/>
          <p:cNvSpPr>
            <a:spLocks noChangeArrowheads="1"/>
          </p:cNvSpPr>
          <p:nvPr/>
        </p:nvSpPr>
        <p:spPr bwMode="auto">
          <a:xfrm>
            <a:off x="228600" y="1600200"/>
            <a:ext cx="3276600" cy="36576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Heat Gradient</a:t>
            </a:r>
          </a:p>
          <a:p>
            <a:pPr marL="742950" lvl="1" indent="-285750" eaLnBrk="1" hangingPunct="1">
              <a:spcBef>
                <a:spcPct val="20000"/>
              </a:spcBef>
              <a:buFontTx/>
              <a:buChar char="–"/>
            </a:pPr>
            <a:r>
              <a:rPr lang="en-US" dirty="0">
                <a:solidFill>
                  <a:srgbClr val="000000"/>
                </a:solidFill>
              </a:rPr>
              <a:t>On </a:t>
            </a:r>
            <a:r>
              <a:rPr lang="en-US" dirty="0">
                <a:solidFill>
                  <a:srgbClr val="0000FF"/>
                </a:solidFill>
              </a:rPr>
              <a:t>Earth</a:t>
            </a:r>
            <a:r>
              <a:rPr lang="en-US" dirty="0">
                <a:solidFill>
                  <a:srgbClr val="000000"/>
                </a:solidFill>
              </a:rPr>
              <a:t>, the lithosphere has an average temperature gradient of ~</a:t>
            </a:r>
            <a:r>
              <a:rPr lang="en-US" dirty="0" err="1">
                <a:solidFill>
                  <a:srgbClr val="000000"/>
                </a:solidFill>
              </a:rPr>
              <a:t>30C</a:t>
            </a:r>
            <a:r>
              <a:rPr lang="en-US" dirty="0">
                <a:solidFill>
                  <a:srgbClr val="000000"/>
                </a:solidFill>
              </a:rPr>
              <a:t>°/km</a:t>
            </a:r>
          </a:p>
          <a:p>
            <a:pPr marL="742950" lvl="1" indent="-285750" eaLnBrk="1" hangingPunct="1">
              <a:spcBef>
                <a:spcPct val="20000"/>
              </a:spcBef>
              <a:buFontTx/>
              <a:buChar char="–"/>
            </a:pPr>
            <a:r>
              <a:rPr lang="en-US" dirty="0">
                <a:solidFill>
                  <a:srgbClr val="000000"/>
                </a:solidFill>
              </a:rPr>
              <a:t>On </a:t>
            </a:r>
            <a:r>
              <a:rPr lang="en-US" dirty="0">
                <a:solidFill>
                  <a:srgbClr val="008000"/>
                </a:solidFill>
              </a:rPr>
              <a:t>Venus</a:t>
            </a:r>
            <a:r>
              <a:rPr lang="en-US" dirty="0">
                <a:solidFill>
                  <a:srgbClr val="000000"/>
                </a:solidFill>
              </a:rPr>
              <a:t>, surface temperature is ~</a:t>
            </a:r>
            <a:r>
              <a:rPr lang="en-US" dirty="0" err="1">
                <a:solidFill>
                  <a:srgbClr val="000000"/>
                </a:solidFill>
              </a:rPr>
              <a:t>500°C</a:t>
            </a:r>
            <a:endParaRPr lang="en-US" dirty="0">
              <a:solidFill>
                <a:srgbClr val="000000"/>
              </a:solidFill>
            </a:endParaRPr>
          </a:p>
          <a:p>
            <a:pPr marL="742950" lvl="1" indent="-285750" eaLnBrk="1" hangingPunct="1">
              <a:spcBef>
                <a:spcPct val="20000"/>
              </a:spcBef>
              <a:buFontTx/>
              <a:buChar char="–"/>
            </a:pPr>
            <a:r>
              <a:rPr lang="en-US" dirty="0">
                <a:solidFill>
                  <a:srgbClr val="000000"/>
                </a:solidFill>
              </a:rPr>
              <a:t>Small temperature contrasts (and subsequent density contrasts) may produce less vigorous mantle convection</a:t>
            </a:r>
          </a:p>
          <a:p>
            <a:pPr marL="742950" lvl="1" indent="-285750" eaLnBrk="1" hangingPunct="1">
              <a:spcBef>
                <a:spcPct val="20000"/>
              </a:spcBef>
              <a:buFontTx/>
              <a:buChar char="–"/>
            </a:pPr>
            <a:endParaRPr lang="en-US" dirty="0">
              <a:solidFill>
                <a:srgbClr val="FFFFFF"/>
              </a:solidFill>
            </a:endParaRPr>
          </a:p>
        </p:txBody>
      </p:sp>
      <p:pic>
        <p:nvPicPr>
          <p:cNvPr id="87045" name="Picture 5" descr="geotherm"/>
          <p:cNvPicPr>
            <a:picLocks noChangeAspect="1" noChangeArrowheads="1"/>
          </p:cNvPicPr>
          <p:nvPr/>
        </p:nvPicPr>
        <p:blipFill>
          <a:blip r:embed="rId3"/>
          <a:srcRect/>
          <a:stretch>
            <a:fillRect/>
          </a:stretch>
        </p:blipFill>
        <p:spPr bwMode="auto">
          <a:xfrm>
            <a:off x="3962400" y="1600200"/>
            <a:ext cx="4140200" cy="48006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p:txBody>
          <a:bodyPr/>
          <a:lstStyle/>
          <a:p>
            <a:pPr eaLnBrk="1" hangingPunct="1"/>
            <a:r>
              <a:rPr lang="en-US" sz="4000" smtClean="0"/>
              <a:t>Why does Earth have plate tectonics?</a:t>
            </a:r>
          </a:p>
        </p:txBody>
      </p:sp>
      <p:sp>
        <p:nvSpPr>
          <p:cNvPr id="144387" name="Rectangle 3"/>
          <p:cNvSpPr>
            <a:spLocks noChangeArrowheads="1"/>
          </p:cNvSpPr>
          <p:nvPr/>
        </p:nvSpPr>
        <p:spPr bwMode="auto">
          <a:xfrm>
            <a:off x="228600" y="1600200"/>
            <a:ext cx="3276600" cy="36576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t>The Role of Water</a:t>
            </a:r>
          </a:p>
          <a:p>
            <a:pPr marL="742950" lvl="1" indent="-285750" eaLnBrk="1" hangingPunct="1">
              <a:spcBef>
                <a:spcPct val="20000"/>
              </a:spcBef>
              <a:buFontTx/>
              <a:buChar char="–"/>
            </a:pPr>
            <a:r>
              <a:rPr lang="en-US" dirty="0"/>
              <a:t>Reduces the coefficient of friction, (e.g., fault zones)</a:t>
            </a:r>
          </a:p>
          <a:p>
            <a:pPr marL="742950" lvl="1" indent="-285750" eaLnBrk="1" hangingPunct="1">
              <a:spcBef>
                <a:spcPct val="20000"/>
              </a:spcBef>
              <a:buFontTx/>
              <a:buChar char="–"/>
            </a:pPr>
            <a:r>
              <a:rPr lang="en-US" dirty="0"/>
              <a:t>Facilitates ductile shear zones, creating zones of </a:t>
            </a:r>
            <a:r>
              <a:rPr lang="en-US" dirty="0" smtClean="0"/>
              <a:t>weakness</a:t>
            </a:r>
          </a:p>
          <a:p>
            <a:pPr marL="742950" lvl="1" indent="-285750" eaLnBrk="1" hangingPunct="1">
              <a:spcBef>
                <a:spcPct val="20000"/>
              </a:spcBef>
              <a:buFontTx/>
              <a:buChar char="–"/>
            </a:pPr>
            <a:r>
              <a:rPr lang="en-US" dirty="0" smtClean="0">
                <a:solidFill>
                  <a:srgbClr val="0000FF"/>
                </a:solidFill>
              </a:rPr>
              <a:t>Earth</a:t>
            </a:r>
            <a:r>
              <a:rPr lang="en-US" dirty="0" smtClean="0"/>
              <a:t> has water in all phases, as well as hydrated minerals. The </a:t>
            </a:r>
            <a:r>
              <a:rPr lang="en-US" dirty="0" smtClean="0">
                <a:solidFill>
                  <a:srgbClr val="660066"/>
                </a:solidFill>
              </a:rPr>
              <a:t>moon</a:t>
            </a:r>
            <a:r>
              <a:rPr lang="en-US" dirty="0" smtClean="0"/>
              <a:t> is relatively water poor.</a:t>
            </a:r>
            <a:endParaRPr lang="en-US" dirty="0"/>
          </a:p>
          <a:p>
            <a:pPr marL="742950" lvl="1" indent="-285750" eaLnBrk="1" hangingPunct="1">
              <a:spcBef>
                <a:spcPct val="20000"/>
              </a:spcBef>
              <a:buFontTx/>
              <a:buChar char="–"/>
            </a:pPr>
            <a:endParaRPr lang="en-US" dirty="0"/>
          </a:p>
        </p:txBody>
      </p:sp>
      <p:pic>
        <p:nvPicPr>
          <p:cNvPr id="91141" name="Picture 5"/>
          <p:cNvPicPr>
            <a:picLocks noChangeAspect="1" noChangeArrowheads="1"/>
          </p:cNvPicPr>
          <p:nvPr/>
        </p:nvPicPr>
        <p:blipFill>
          <a:blip r:embed="rId3"/>
          <a:srcRect/>
          <a:stretch>
            <a:fillRect/>
          </a:stretch>
        </p:blipFill>
        <p:spPr bwMode="auto">
          <a:xfrm>
            <a:off x="3505200" y="1828800"/>
            <a:ext cx="5295900" cy="3521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p:txBody>
          <a:bodyPr/>
          <a:lstStyle/>
          <a:p>
            <a:pPr eaLnBrk="1" hangingPunct="1"/>
            <a:r>
              <a:rPr lang="en-US" sz="4000" smtClean="0"/>
              <a:t>Why does Earth have plate tectonics?</a:t>
            </a:r>
          </a:p>
        </p:txBody>
      </p:sp>
      <p:sp>
        <p:nvSpPr>
          <p:cNvPr id="144387" name="Rectangle 3"/>
          <p:cNvSpPr>
            <a:spLocks noChangeArrowheads="1"/>
          </p:cNvSpPr>
          <p:nvPr/>
        </p:nvSpPr>
        <p:spPr bwMode="auto">
          <a:xfrm>
            <a:off x="228600" y="1600200"/>
            <a:ext cx="3276600" cy="36576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chemeClr val="tx2"/>
                </a:solidFill>
              </a:rPr>
              <a:t>The Role of Water</a:t>
            </a:r>
          </a:p>
          <a:p>
            <a:pPr marL="742950" lvl="1" indent="-285750" eaLnBrk="1" hangingPunct="1">
              <a:spcBef>
                <a:spcPct val="20000"/>
              </a:spcBef>
              <a:buFontTx/>
              <a:buChar char="–"/>
            </a:pPr>
            <a:r>
              <a:rPr lang="en-US" dirty="0">
                <a:solidFill>
                  <a:schemeClr val="tx2"/>
                </a:solidFill>
              </a:rPr>
              <a:t>As a volatile, water lowers the melting temperature of many rocks</a:t>
            </a:r>
          </a:p>
          <a:p>
            <a:pPr marL="742950" lvl="1" indent="-285750" eaLnBrk="1" hangingPunct="1">
              <a:spcBef>
                <a:spcPct val="20000"/>
              </a:spcBef>
              <a:buFontTx/>
              <a:buChar char="–"/>
            </a:pPr>
            <a:endParaRPr lang="en-US" dirty="0">
              <a:solidFill>
                <a:schemeClr val="tx2"/>
              </a:solidFill>
            </a:endParaRPr>
          </a:p>
        </p:txBody>
      </p:sp>
      <p:pic>
        <p:nvPicPr>
          <p:cNvPr id="93188" name="Picture 4"/>
          <p:cNvPicPr>
            <a:picLocks noChangeAspect="1" noChangeArrowheads="1"/>
          </p:cNvPicPr>
          <p:nvPr/>
        </p:nvPicPr>
        <p:blipFill>
          <a:blip r:embed="rId3"/>
          <a:srcRect/>
          <a:stretch>
            <a:fillRect/>
          </a:stretch>
        </p:blipFill>
        <p:spPr bwMode="auto">
          <a:xfrm>
            <a:off x="3505200" y="1828800"/>
            <a:ext cx="5295900" cy="3521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p:txBody>
          <a:bodyPr/>
          <a:lstStyle/>
          <a:p>
            <a:pPr eaLnBrk="1" hangingPunct="1"/>
            <a:r>
              <a:rPr lang="en-US" sz="4000" smtClean="0"/>
              <a:t>Why does Earth have plate tectonics?</a:t>
            </a:r>
          </a:p>
        </p:txBody>
      </p:sp>
      <p:sp>
        <p:nvSpPr>
          <p:cNvPr id="144387" name="Rectangle 3"/>
          <p:cNvSpPr>
            <a:spLocks noChangeArrowheads="1"/>
          </p:cNvSpPr>
          <p:nvPr/>
        </p:nvSpPr>
        <p:spPr bwMode="auto">
          <a:xfrm>
            <a:off x="228600" y="1600200"/>
            <a:ext cx="3200400" cy="44958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Composition</a:t>
            </a:r>
          </a:p>
          <a:p>
            <a:pPr marL="742950" lvl="1" indent="-285750" eaLnBrk="1" hangingPunct="1">
              <a:spcBef>
                <a:spcPct val="20000"/>
              </a:spcBef>
              <a:buFontTx/>
              <a:buChar char="–"/>
            </a:pPr>
            <a:r>
              <a:rPr lang="en-US" dirty="0">
                <a:solidFill>
                  <a:srgbClr val="000000"/>
                </a:solidFill>
              </a:rPr>
              <a:t>Earth has two kinds of crust: Continental and Oceanic</a:t>
            </a:r>
          </a:p>
          <a:p>
            <a:pPr marL="742950" lvl="1" indent="-285750" eaLnBrk="1" hangingPunct="1">
              <a:spcBef>
                <a:spcPct val="20000"/>
              </a:spcBef>
              <a:buFontTx/>
              <a:buChar char="–"/>
            </a:pPr>
            <a:r>
              <a:rPr lang="en-US" dirty="0">
                <a:solidFill>
                  <a:srgbClr val="000000"/>
                </a:solidFill>
              </a:rPr>
              <a:t>The density contrasts between the two crustal types facilitates </a:t>
            </a:r>
            <a:r>
              <a:rPr lang="en-US" dirty="0" err="1">
                <a:solidFill>
                  <a:srgbClr val="000000"/>
                </a:solidFill>
              </a:rPr>
              <a:t>subduction</a:t>
            </a:r>
            <a:endParaRPr lang="en-US" dirty="0">
              <a:solidFill>
                <a:srgbClr val="000000"/>
              </a:solidFill>
            </a:endParaRPr>
          </a:p>
          <a:p>
            <a:pPr marL="742950" lvl="1" indent="-285750" eaLnBrk="1" hangingPunct="1">
              <a:spcBef>
                <a:spcPct val="20000"/>
              </a:spcBef>
              <a:buFontTx/>
              <a:buChar char="–"/>
            </a:pPr>
            <a:endParaRPr lang="en-US" dirty="0">
              <a:solidFill>
                <a:srgbClr val="000000"/>
              </a:solidFill>
            </a:endParaRPr>
          </a:p>
        </p:txBody>
      </p:sp>
      <p:pic>
        <p:nvPicPr>
          <p:cNvPr id="95236" name="Picture 4"/>
          <p:cNvPicPr>
            <a:picLocks noChangeAspect="1" noChangeArrowheads="1"/>
          </p:cNvPicPr>
          <p:nvPr/>
        </p:nvPicPr>
        <p:blipFill>
          <a:blip r:embed="rId3"/>
          <a:srcRect/>
          <a:stretch>
            <a:fillRect/>
          </a:stretch>
        </p:blipFill>
        <p:spPr bwMode="auto">
          <a:xfrm>
            <a:off x="3505200" y="1828800"/>
            <a:ext cx="5295900" cy="3521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p:txBody>
          <a:bodyPr/>
          <a:lstStyle/>
          <a:p>
            <a:pPr eaLnBrk="1" hangingPunct="1"/>
            <a:r>
              <a:rPr lang="en-US" sz="4000" smtClean="0"/>
              <a:t>Why does Earth have plate tectonics?</a:t>
            </a:r>
          </a:p>
        </p:txBody>
      </p:sp>
      <p:sp>
        <p:nvSpPr>
          <p:cNvPr id="144387" name="Rectangle 3"/>
          <p:cNvSpPr>
            <a:spLocks noChangeArrowheads="1"/>
          </p:cNvSpPr>
          <p:nvPr/>
        </p:nvSpPr>
        <p:spPr bwMode="auto">
          <a:xfrm>
            <a:off x="228600" y="1600200"/>
            <a:ext cx="3200400" cy="4495800"/>
          </a:xfrm>
          <a:prstGeom prst="rect">
            <a:avLst/>
          </a:prstGeom>
          <a:noFill/>
          <a:ln w="9525">
            <a:noFill/>
            <a:miter lim="800000"/>
            <a:headEnd/>
            <a:tailEnd/>
          </a:ln>
          <a:effectLst>
            <a:outerShdw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Composition</a:t>
            </a:r>
          </a:p>
          <a:p>
            <a:pPr marL="742950" lvl="1" indent="-285750" eaLnBrk="1" hangingPunct="1">
              <a:spcBef>
                <a:spcPct val="20000"/>
              </a:spcBef>
              <a:buFontTx/>
              <a:buChar char="–"/>
            </a:pPr>
            <a:r>
              <a:rPr lang="en-US" dirty="0">
                <a:solidFill>
                  <a:srgbClr val="000000"/>
                </a:solidFill>
              </a:rPr>
              <a:t>Why does Earth have different types of crust?</a:t>
            </a:r>
          </a:p>
          <a:p>
            <a:pPr marL="742950" lvl="1" indent="-285750" eaLnBrk="1" hangingPunct="1">
              <a:spcBef>
                <a:spcPct val="20000"/>
              </a:spcBef>
              <a:buFontTx/>
              <a:buChar char="–"/>
            </a:pPr>
            <a:r>
              <a:rPr lang="en-US" dirty="0">
                <a:solidFill>
                  <a:srgbClr val="000000"/>
                </a:solidFill>
              </a:rPr>
              <a:t>Oceanic crust is </a:t>
            </a:r>
            <a:r>
              <a:rPr lang="en-US" dirty="0" err="1">
                <a:solidFill>
                  <a:srgbClr val="000000"/>
                </a:solidFill>
              </a:rPr>
              <a:t>mafic</a:t>
            </a:r>
            <a:r>
              <a:rPr lang="en-US" dirty="0">
                <a:solidFill>
                  <a:srgbClr val="000000"/>
                </a:solidFill>
              </a:rPr>
              <a:t>: more Fe/Mg rich; crystallizes out of the melt first</a:t>
            </a:r>
          </a:p>
          <a:p>
            <a:pPr marL="742950" lvl="1" indent="-285750" eaLnBrk="1" hangingPunct="1">
              <a:spcBef>
                <a:spcPct val="20000"/>
              </a:spcBef>
              <a:buFontTx/>
              <a:buChar char="–"/>
            </a:pPr>
            <a:r>
              <a:rPr lang="en-US" dirty="0">
                <a:solidFill>
                  <a:srgbClr val="000000"/>
                </a:solidFill>
              </a:rPr>
              <a:t>Continental crust evolves from the remaining magma composition and is </a:t>
            </a:r>
            <a:r>
              <a:rPr lang="en-US" dirty="0" err="1">
                <a:solidFill>
                  <a:srgbClr val="000000"/>
                </a:solidFill>
              </a:rPr>
              <a:t>felsic</a:t>
            </a:r>
            <a:r>
              <a:rPr lang="en-US" dirty="0">
                <a:solidFill>
                  <a:srgbClr val="000000"/>
                </a:solidFill>
              </a:rPr>
              <a:t>; Higher Si, lower </a:t>
            </a:r>
            <a:r>
              <a:rPr lang="en-US" dirty="0" err="1">
                <a:solidFill>
                  <a:srgbClr val="000000"/>
                </a:solidFill>
              </a:rPr>
              <a:t>FeMg</a:t>
            </a:r>
            <a:r>
              <a:rPr lang="en-US" dirty="0">
                <a:solidFill>
                  <a:srgbClr val="000000"/>
                </a:solidFill>
              </a:rPr>
              <a:t> content</a:t>
            </a:r>
          </a:p>
          <a:p>
            <a:pPr marL="742950" lvl="1" indent="-285750" eaLnBrk="1" hangingPunct="1">
              <a:spcBef>
                <a:spcPct val="20000"/>
              </a:spcBef>
              <a:buFontTx/>
              <a:buChar char="–"/>
            </a:pPr>
            <a:endParaRPr lang="en-US" dirty="0">
              <a:solidFill>
                <a:srgbClr val="000000"/>
              </a:solidFill>
            </a:endParaRPr>
          </a:p>
        </p:txBody>
      </p:sp>
      <p:pic>
        <p:nvPicPr>
          <p:cNvPr id="97286" name="Picture 6" descr="bowens"/>
          <p:cNvPicPr>
            <a:picLocks noChangeAspect="1" noChangeArrowheads="1"/>
          </p:cNvPicPr>
          <p:nvPr/>
        </p:nvPicPr>
        <p:blipFill>
          <a:blip r:embed="rId3"/>
          <a:srcRect/>
          <a:stretch>
            <a:fillRect/>
          </a:stretch>
        </p:blipFill>
        <p:spPr bwMode="auto">
          <a:xfrm>
            <a:off x="3429000" y="1676400"/>
            <a:ext cx="5562600" cy="41529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Volcanism</a:t>
            </a:r>
          </a:p>
        </p:txBody>
      </p:sp>
      <p:sp>
        <p:nvSpPr>
          <p:cNvPr id="144387" name="Rectangle 3"/>
          <p:cNvSpPr>
            <a:spLocks noGrp="1" noChangeArrowheads="1"/>
          </p:cNvSpPr>
          <p:nvPr>
            <p:ph type="body" idx="1"/>
          </p:nvPr>
        </p:nvSpPr>
        <p:spPr/>
        <p:txBody>
          <a:bodyPr/>
          <a:lstStyle/>
          <a:p>
            <a:pPr eaLnBrk="1" hangingPunct="1"/>
            <a:r>
              <a:rPr lang="en-US" b="1" smtClean="0"/>
              <a:t>Volcanism occurs from three major processes</a:t>
            </a:r>
          </a:p>
          <a:p>
            <a:pPr lvl="1" eaLnBrk="1" hangingPunct="1"/>
            <a:r>
              <a:rPr lang="en-US" smtClean="0"/>
              <a:t>Extensional rift zones</a:t>
            </a:r>
          </a:p>
          <a:p>
            <a:pPr lvl="1" eaLnBrk="1" hangingPunct="1"/>
            <a:r>
              <a:rPr lang="en-US" smtClean="0"/>
              <a:t>Subduction zones</a:t>
            </a:r>
          </a:p>
          <a:p>
            <a:pPr lvl="1" eaLnBrk="1" hangingPunct="1"/>
            <a:r>
              <a:rPr lang="en-US" smtClean="0"/>
              <a:t>Hot spots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r>
              <a:rPr lang="en-US" smtClean="0"/>
              <a:t>Extensional Rift Zones</a:t>
            </a:r>
          </a:p>
        </p:txBody>
      </p:sp>
      <p:sp>
        <p:nvSpPr>
          <p:cNvPr id="144387" name="Rectangle 3"/>
          <p:cNvSpPr>
            <a:spLocks noChangeArrowheads="1"/>
          </p:cNvSpPr>
          <p:nvPr/>
        </p:nvSpPr>
        <p:spPr bwMode="auto">
          <a:xfrm>
            <a:off x="457200" y="1600200"/>
            <a:ext cx="3352800" cy="4343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000" dirty="0">
                <a:solidFill>
                  <a:srgbClr val="000000"/>
                </a:solidFill>
              </a:rPr>
              <a:t>As crust is extended, it gets thinner</a:t>
            </a:r>
          </a:p>
          <a:p>
            <a:pPr marL="342900" indent="-342900" eaLnBrk="1" hangingPunct="1">
              <a:spcBef>
                <a:spcPct val="20000"/>
              </a:spcBef>
              <a:buFontTx/>
              <a:buChar char="•"/>
            </a:pPr>
            <a:r>
              <a:rPr lang="en-US" sz="2000" dirty="0">
                <a:solidFill>
                  <a:srgbClr val="000000"/>
                </a:solidFill>
              </a:rPr>
              <a:t>Tectonic thinning means less overburden pressure</a:t>
            </a:r>
          </a:p>
          <a:p>
            <a:pPr marL="342900" indent="-342900" eaLnBrk="1" hangingPunct="1">
              <a:spcBef>
                <a:spcPct val="20000"/>
              </a:spcBef>
              <a:buFontTx/>
              <a:buChar char="•"/>
            </a:pPr>
            <a:r>
              <a:rPr lang="en-US" sz="2000" dirty="0">
                <a:solidFill>
                  <a:srgbClr val="000000"/>
                </a:solidFill>
              </a:rPr>
              <a:t>Less pressure leads to decompression melting</a:t>
            </a:r>
          </a:p>
          <a:p>
            <a:pPr marL="342900" indent="-342900" eaLnBrk="1" hangingPunct="1">
              <a:spcBef>
                <a:spcPct val="20000"/>
              </a:spcBef>
              <a:buFontTx/>
              <a:buChar char="•"/>
            </a:pPr>
            <a:r>
              <a:rPr lang="en-US" sz="2000" dirty="0">
                <a:solidFill>
                  <a:srgbClr val="000000"/>
                </a:solidFill>
              </a:rPr>
              <a:t>Typically basaltic in composition</a:t>
            </a:r>
          </a:p>
        </p:txBody>
      </p:sp>
      <p:pic>
        <p:nvPicPr>
          <p:cNvPr id="63492" name="Picture 6"/>
          <p:cNvPicPr>
            <a:picLocks noChangeAspect="1" noChangeArrowheads="1"/>
          </p:cNvPicPr>
          <p:nvPr/>
        </p:nvPicPr>
        <p:blipFill>
          <a:blip r:embed="rId3"/>
          <a:srcRect/>
          <a:stretch>
            <a:fillRect/>
          </a:stretch>
        </p:blipFill>
        <p:spPr bwMode="auto">
          <a:xfrm>
            <a:off x="3886200" y="1676400"/>
            <a:ext cx="4948238" cy="4329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r>
              <a:rPr lang="en-US" smtClean="0"/>
              <a:t>Extensional Rift Zones</a:t>
            </a:r>
          </a:p>
        </p:txBody>
      </p:sp>
      <p:pic>
        <p:nvPicPr>
          <p:cNvPr id="65539" name="Picture 4"/>
          <p:cNvPicPr>
            <a:picLocks noChangeAspect="1" noChangeArrowheads="1"/>
          </p:cNvPicPr>
          <p:nvPr/>
        </p:nvPicPr>
        <p:blipFill>
          <a:blip r:embed="rId3"/>
          <a:srcRect/>
          <a:stretch>
            <a:fillRect/>
          </a:stretch>
        </p:blipFill>
        <p:spPr bwMode="auto">
          <a:xfrm>
            <a:off x="1295400" y="4114800"/>
            <a:ext cx="2346325" cy="2438400"/>
          </a:xfrm>
          <a:prstGeom prst="rect">
            <a:avLst/>
          </a:prstGeom>
          <a:noFill/>
          <a:ln w="9525">
            <a:noFill/>
            <a:miter lim="800000"/>
            <a:headEnd/>
            <a:tailEnd/>
          </a:ln>
        </p:spPr>
      </p:pic>
      <p:sp>
        <p:nvSpPr>
          <p:cNvPr id="144387" name="Rectangle 3"/>
          <p:cNvSpPr>
            <a:spLocks noChangeArrowheads="1"/>
          </p:cNvSpPr>
          <p:nvPr/>
        </p:nvSpPr>
        <p:spPr bwMode="auto">
          <a:xfrm>
            <a:off x="457200" y="1600200"/>
            <a:ext cx="3886200" cy="2514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3200" b="1" dirty="0">
                <a:solidFill>
                  <a:srgbClr val="000000"/>
                </a:solidFill>
              </a:rPr>
              <a:t>Iceland</a:t>
            </a:r>
          </a:p>
          <a:p>
            <a:pPr marL="742950" lvl="1" indent="-285750" eaLnBrk="1" hangingPunct="1">
              <a:spcBef>
                <a:spcPct val="20000"/>
              </a:spcBef>
              <a:buFontTx/>
              <a:buChar char="–"/>
            </a:pPr>
            <a:r>
              <a:rPr lang="en-US" sz="2800" dirty="0">
                <a:solidFill>
                  <a:srgbClr val="000000"/>
                </a:solidFill>
              </a:rPr>
              <a:t>Mid-ocean ridge between North American and Eurasian plates</a:t>
            </a:r>
          </a:p>
        </p:txBody>
      </p:sp>
      <p:pic>
        <p:nvPicPr>
          <p:cNvPr id="65542" name="Picture 6" descr="100_6025"/>
          <p:cNvPicPr>
            <a:picLocks noChangeAspect="1" noChangeArrowheads="1"/>
          </p:cNvPicPr>
          <p:nvPr/>
        </p:nvPicPr>
        <p:blipFill>
          <a:blip r:embed="rId4"/>
          <a:srcRect/>
          <a:stretch>
            <a:fillRect/>
          </a:stretch>
        </p:blipFill>
        <p:spPr bwMode="auto">
          <a:xfrm>
            <a:off x="3962400" y="1828800"/>
            <a:ext cx="4937125" cy="370363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Heating a Planet</a:t>
            </a:r>
          </a:p>
        </p:txBody>
      </p:sp>
      <p:sp>
        <p:nvSpPr>
          <p:cNvPr id="38915" name="Rectangle 3"/>
          <p:cNvSpPr>
            <a:spLocks noGrp="1" noChangeArrowheads="1"/>
          </p:cNvSpPr>
          <p:nvPr>
            <p:ph type="body" sz="half" idx="1"/>
          </p:nvPr>
        </p:nvSpPr>
        <p:spPr/>
        <p:txBody>
          <a:bodyPr/>
          <a:lstStyle/>
          <a:p>
            <a:pPr eaLnBrk="1" hangingPunct="1">
              <a:lnSpc>
                <a:spcPct val="90000"/>
              </a:lnSpc>
            </a:pPr>
            <a:r>
              <a:rPr lang="en-US" sz="2400" smtClean="0"/>
              <a:t>Accretion</a:t>
            </a:r>
          </a:p>
          <a:p>
            <a:pPr lvl="1" eaLnBrk="1" hangingPunct="1">
              <a:lnSpc>
                <a:spcPct val="90000"/>
              </a:lnSpc>
            </a:pPr>
            <a:r>
              <a:rPr lang="en-US" sz="2000" smtClean="0"/>
              <a:t>Energy of formation</a:t>
            </a:r>
          </a:p>
          <a:p>
            <a:pPr lvl="1" eaLnBrk="1" hangingPunct="1">
              <a:lnSpc>
                <a:spcPct val="90000"/>
              </a:lnSpc>
            </a:pPr>
            <a:r>
              <a:rPr lang="en-US" sz="2000" smtClean="0"/>
              <a:t>Collisional energy converted to thermal Energy</a:t>
            </a:r>
          </a:p>
          <a:p>
            <a:pPr eaLnBrk="1" hangingPunct="1">
              <a:lnSpc>
                <a:spcPct val="90000"/>
              </a:lnSpc>
            </a:pPr>
            <a:r>
              <a:rPr lang="en-US" sz="2400" smtClean="0"/>
              <a:t>Differentiation</a:t>
            </a:r>
          </a:p>
          <a:p>
            <a:pPr lvl="1" eaLnBrk="1" hangingPunct="1">
              <a:lnSpc>
                <a:spcPct val="90000"/>
              </a:lnSpc>
            </a:pPr>
            <a:r>
              <a:rPr lang="en-US" sz="2000" smtClean="0"/>
              <a:t>Interior must be hot enough to melt.</a:t>
            </a:r>
          </a:p>
          <a:p>
            <a:pPr lvl="1" eaLnBrk="1" hangingPunct="1">
              <a:lnSpc>
                <a:spcPct val="90000"/>
              </a:lnSpc>
            </a:pPr>
            <a:r>
              <a:rPr lang="en-US" sz="2000" smtClean="0"/>
              <a:t>Release of potential energy by the falling dense material.</a:t>
            </a:r>
          </a:p>
          <a:p>
            <a:pPr eaLnBrk="1" hangingPunct="1">
              <a:lnSpc>
                <a:spcPct val="90000"/>
              </a:lnSpc>
            </a:pPr>
            <a:r>
              <a:rPr lang="en-US" sz="2400" smtClean="0"/>
              <a:t>Radioactivity</a:t>
            </a:r>
          </a:p>
          <a:p>
            <a:pPr lvl="1" eaLnBrk="1" hangingPunct="1">
              <a:lnSpc>
                <a:spcPct val="90000"/>
              </a:lnSpc>
            </a:pPr>
            <a:r>
              <a:rPr lang="en-US" sz="2000" smtClean="0"/>
              <a:t>Long lived radioactive elements tend to be bonded to the silicates.</a:t>
            </a:r>
          </a:p>
          <a:p>
            <a:pPr lvl="1" eaLnBrk="1" hangingPunct="1">
              <a:lnSpc>
                <a:spcPct val="90000"/>
              </a:lnSpc>
            </a:pPr>
            <a:r>
              <a:rPr lang="en-US" sz="2000" smtClean="0"/>
              <a:t>Main energy source.</a:t>
            </a:r>
          </a:p>
        </p:txBody>
      </p:sp>
      <p:pic>
        <p:nvPicPr>
          <p:cNvPr id="34820" name="Picture 5" descr="Heating"/>
          <p:cNvPicPr>
            <a:picLocks noGrp="1" noChangeAspect="1" noChangeArrowheads="1"/>
          </p:cNvPicPr>
          <p:nvPr>
            <p:ph sz="half" idx="2"/>
          </p:nvPr>
        </p:nvPicPr>
        <p:blipFill>
          <a:blip r:embed="rId3"/>
          <a:srcRect/>
          <a:stretch>
            <a:fillRect/>
          </a:stretch>
        </p:blipFill>
        <p:spPr>
          <a:xfrm>
            <a:off x="5507038" y="1524000"/>
            <a:ext cx="2722562" cy="50292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en-US" smtClean="0"/>
              <a:t>Extensional Rift Zones</a:t>
            </a:r>
          </a:p>
        </p:txBody>
      </p:sp>
      <p:pic>
        <p:nvPicPr>
          <p:cNvPr id="67587" name="Picture 6"/>
          <p:cNvPicPr>
            <a:picLocks noChangeAspect="1" noChangeArrowheads="1"/>
          </p:cNvPicPr>
          <p:nvPr/>
        </p:nvPicPr>
        <p:blipFill>
          <a:blip r:embed="rId3"/>
          <a:srcRect/>
          <a:stretch>
            <a:fillRect/>
          </a:stretch>
        </p:blipFill>
        <p:spPr bwMode="auto">
          <a:xfrm>
            <a:off x="4648200" y="1524000"/>
            <a:ext cx="4191000" cy="3651250"/>
          </a:xfrm>
          <a:prstGeom prst="rect">
            <a:avLst/>
          </a:prstGeom>
          <a:noFill/>
          <a:ln w="9525">
            <a:noFill/>
            <a:miter lim="800000"/>
            <a:headEnd/>
            <a:tailEnd/>
          </a:ln>
        </p:spPr>
      </p:pic>
      <p:pic>
        <p:nvPicPr>
          <p:cNvPr id="67588" name="Picture 8"/>
          <p:cNvPicPr>
            <a:picLocks noChangeAspect="1" noChangeArrowheads="1"/>
          </p:cNvPicPr>
          <p:nvPr/>
        </p:nvPicPr>
        <p:blipFill>
          <a:blip r:embed="rId4"/>
          <a:srcRect/>
          <a:stretch>
            <a:fillRect/>
          </a:stretch>
        </p:blipFill>
        <p:spPr bwMode="auto">
          <a:xfrm>
            <a:off x="1066800" y="3657600"/>
            <a:ext cx="3352800" cy="2819400"/>
          </a:xfrm>
          <a:prstGeom prst="rect">
            <a:avLst/>
          </a:prstGeom>
          <a:noFill/>
          <a:ln w="9525">
            <a:noFill/>
            <a:miter lim="800000"/>
            <a:headEnd/>
            <a:tailEnd/>
          </a:ln>
        </p:spPr>
      </p:pic>
      <p:sp>
        <p:nvSpPr>
          <p:cNvPr id="144387" name="Rectangle 3"/>
          <p:cNvSpPr>
            <a:spLocks noChangeArrowheads="1"/>
          </p:cNvSpPr>
          <p:nvPr/>
        </p:nvSpPr>
        <p:spPr bwMode="auto">
          <a:xfrm>
            <a:off x="457200" y="1600200"/>
            <a:ext cx="4114800" cy="2514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3200" b="1" dirty="0">
                <a:solidFill>
                  <a:srgbClr val="000000"/>
                </a:solidFill>
              </a:rPr>
              <a:t>Basin and Range of North America</a:t>
            </a:r>
          </a:p>
          <a:p>
            <a:pPr marL="742950" lvl="1" indent="-285750" eaLnBrk="1" hangingPunct="1">
              <a:spcBef>
                <a:spcPct val="20000"/>
              </a:spcBef>
              <a:buFontTx/>
              <a:buChar char="–"/>
            </a:pPr>
            <a:r>
              <a:rPr lang="en-US" sz="2800" dirty="0">
                <a:solidFill>
                  <a:srgbClr val="000000"/>
                </a:solidFill>
              </a:rPr>
              <a:t>Southwest U.S. and northern Mexico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eaLnBrk="1" hangingPunct="1"/>
            <a:r>
              <a:rPr lang="en-US" smtClean="0"/>
              <a:t>Extensional Rift Zones</a:t>
            </a:r>
          </a:p>
        </p:txBody>
      </p:sp>
      <p:pic>
        <p:nvPicPr>
          <p:cNvPr id="69635" name="Picture 5"/>
          <p:cNvPicPr>
            <a:picLocks noChangeAspect="1" noChangeArrowheads="1"/>
          </p:cNvPicPr>
          <p:nvPr/>
        </p:nvPicPr>
        <p:blipFill>
          <a:blip r:embed="rId3"/>
          <a:srcRect/>
          <a:stretch>
            <a:fillRect/>
          </a:stretch>
        </p:blipFill>
        <p:spPr bwMode="auto">
          <a:xfrm>
            <a:off x="457200" y="2743200"/>
            <a:ext cx="5105400" cy="3829050"/>
          </a:xfrm>
          <a:prstGeom prst="rect">
            <a:avLst/>
          </a:prstGeom>
          <a:noFill/>
          <a:ln w="9525">
            <a:noFill/>
            <a:miter lim="800000"/>
            <a:headEnd/>
            <a:tailEnd/>
          </a:ln>
        </p:spPr>
      </p:pic>
      <p:pic>
        <p:nvPicPr>
          <p:cNvPr id="69636" name="Picture 7"/>
          <p:cNvPicPr>
            <a:picLocks noChangeAspect="1" noChangeArrowheads="1"/>
          </p:cNvPicPr>
          <p:nvPr/>
        </p:nvPicPr>
        <p:blipFill>
          <a:blip r:embed="rId4"/>
          <a:srcRect/>
          <a:stretch>
            <a:fillRect/>
          </a:stretch>
        </p:blipFill>
        <p:spPr bwMode="auto">
          <a:xfrm>
            <a:off x="4800600" y="1600200"/>
            <a:ext cx="3790950" cy="2527300"/>
          </a:xfrm>
          <a:prstGeom prst="rect">
            <a:avLst/>
          </a:prstGeom>
          <a:noFill/>
          <a:ln w="9525">
            <a:noFill/>
            <a:miter lim="800000"/>
            <a:headEnd/>
            <a:tailEnd/>
          </a:ln>
        </p:spPr>
      </p:pic>
      <p:sp>
        <p:nvSpPr>
          <p:cNvPr id="144387" name="Rectangle 3"/>
          <p:cNvSpPr>
            <a:spLocks noChangeArrowheads="1"/>
          </p:cNvSpPr>
          <p:nvPr/>
        </p:nvSpPr>
        <p:spPr bwMode="auto">
          <a:xfrm>
            <a:off x="457200" y="1600200"/>
            <a:ext cx="4114800" cy="2514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3200" b="1" dirty="0">
                <a:solidFill>
                  <a:srgbClr val="000000"/>
                </a:solidFill>
              </a:rPr>
              <a:t>East African Rift Zone</a:t>
            </a:r>
            <a:endParaRPr lang="en-US" sz="3200" dirty="0">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eaLnBrk="1" hangingPunct="1"/>
            <a:r>
              <a:rPr lang="en-US" smtClean="0"/>
              <a:t>Subduction Zones</a:t>
            </a:r>
          </a:p>
        </p:txBody>
      </p:sp>
      <p:sp>
        <p:nvSpPr>
          <p:cNvPr id="144387" name="Rectangle 3"/>
          <p:cNvSpPr>
            <a:spLocks noChangeArrowheads="1"/>
          </p:cNvSpPr>
          <p:nvPr/>
        </p:nvSpPr>
        <p:spPr bwMode="auto">
          <a:xfrm>
            <a:off x="457200" y="1600200"/>
            <a:ext cx="3124200" cy="4419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dirty="0">
                <a:solidFill>
                  <a:srgbClr val="000000"/>
                </a:solidFill>
              </a:rPr>
              <a:t>In areas where two plates collide, the denser oceanic plate will </a:t>
            </a:r>
            <a:r>
              <a:rPr lang="en-US" dirty="0" err="1">
                <a:solidFill>
                  <a:srgbClr val="000000"/>
                </a:solidFill>
              </a:rPr>
              <a:t>subduct</a:t>
            </a:r>
            <a:r>
              <a:rPr lang="en-US" dirty="0">
                <a:solidFill>
                  <a:srgbClr val="000000"/>
                </a:solidFill>
              </a:rPr>
              <a:t> under the continental crust</a:t>
            </a:r>
          </a:p>
          <a:p>
            <a:pPr marL="342900" indent="-342900" eaLnBrk="1" hangingPunct="1">
              <a:spcBef>
                <a:spcPct val="20000"/>
              </a:spcBef>
              <a:buFontTx/>
              <a:buChar char="•"/>
            </a:pPr>
            <a:r>
              <a:rPr lang="en-US" dirty="0">
                <a:solidFill>
                  <a:srgbClr val="000000"/>
                </a:solidFill>
              </a:rPr>
              <a:t>Volatiles (typically H</a:t>
            </a:r>
            <a:r>
              <a:rPr lang="en-US" baseline="-25000" dirty="0">
                <a:solidFill>
                  <a:srgbClr val="000000"/>
                </a:solidFill>
              </a:rPr>
              <a:t>2</a:t>
            </a:r>
            <a:r>
              <a:rPr lang="en-US" dirty="0">
                <a:solidFill>
                  <a:srgbClr val="000000"/>
                </a:solidFill>
              </a:rPr>
              <a:t>O) in the oceanic crust will rise through the overlying crust</a:t>
            </a:r>
          </a:p>
          <a:p>
            <a:pPr marL="342900" indent="-342900" eaLnBrk="1" hangingPunct="1">
              <a:spcBef>
                <a:spcPct val="20000"/>
              </a:spcBef>
              <a:buFontTx/>
              <a:buChar char="•"/>
            </a:pPr>
            <a:r>
              <a:rPr lang="en-US" dirty="0">
                <a:solidFill>
                  <a:srgbClr val="000000"/>
                </a:solidFill>
              </a:rPr>
              <a:t>The volatiles lower the melting temperature of the crust, causing melt</a:t>
            </a:r>
          </a:p>
          <a:p>
            <a:pPr marL="342900" indent="-342900" eaLnBrk="1" hangingPunct="1">
              <a:spcBef>
                <a:spcPct val="20000"/>
              </a:spcBef>
              <a:buFontTx/>
              <a:buChar char="•"/>
            </a:pPr>
            <a:r>
              <a:rPr lang="en-US" dirty="0">
                <a:solidFill>
                  <a:srgbClr val="000000"/>
                </a:solidFill>
              </a:rPr>
              <a:t>Magmas are usually more viscous due to the higher silica content</a:t>
            </a:r>
          </a:p>
        </p:txBody>
      </p:sp>
      <p:pic>
        <p:nvPicPr>
          <p:cNvPr id="71684" name="Picture 4"/>
          <p:cNvPicPr>
            <a:picLocks noChangeAspect="1" noChangeArrowheads="1"/>
          </p:cNvPicPr>
          <p:nvPr/>
        </p:nvPicPr>
        <p:blipFill>
          <a:blip r:embed="rId3"/>
          <a:srcRect/>
          <a:stretch>
            <a:fillRect/>
          </a:stretch>
        </p:blipFill>
        <p:spPr bwMode="auto">
          <a:xfrm>
            <a:off x="3657600" y="2159000"/>
            <a:ext cx="5295900" cy="352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pPr eaLnBrk="1" hangingPunct="1"/>
            <a:r>
              <a:rPr lang="en-US" smtClean="0"/>
              <a:t>Subduction Zones</a:t>
            </a:r>
          </a:p>
        </p:txBody>
      </p:sp>
      <p:sp>
        <p:nvSpPr>
          <p:cNvPr id="144387" name="Rectangle 3"/>
          <p:cNvSpPr>
            <a:spLocks noChangeArrowheads="1"/>
          </p:cNvSpPr>
          <p:nvPr/>
        </p:nvSpPr>
        <p:spPr bwMode="auto">
          <a:xfrm>
            <a:off x="457200" y="1600200"/>
            <a:ext cx="3124200" cy="4419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b="1" dirty="0">
                <a:solidFill>
                  <a:srgbClr val="000000"/>
                </a:solidFill>
              </a:rPr>
              <a:t>The Philippines</a:t>
            </a:r>
            <a:endParaRPr lang="en-US" dirty="0">
              <a:solidFill>
                <a:srgbClr val="000000"/>
              </a:solidFill>
            </a:endParaRPr>
          </a:p>
        </p:txBody>
      </p:sp>
      <p:sp>
        <p:nvSpPr>
          <p:cNvPr id="73732" name="Text Box 6"/>
          <p:cNvSpPr txBox="1">
            <a:spLocks noChangeArrowheads="1"/>
          </p:cNvSpPr>
          <p:nvPr/>
        </p:nvSpPr>
        <p:spPr bwMode="auto">
          <a:xfrm>
            <a:off x="4419600" y="4876800"/>
            <a:ext cx="1981200" cy="366713"/>
          </a:xfrm>
          <a:prstGeom prst="rect">
            <a:avLst/>
          </a:prstGeom>
          <a:noFill/>
          <a:ln w="9525">
            <a:noFill/>
            <a:miter lim="800000"/>
            <a:headEnd/>
            <a:tailEnd/>
          </a:ln>
        </p:spPr>
        <p:txBody>
          <a:bodyPr>
            <a:spAutoFit/>
          </a:bodyPr>
          <a:lstStyle/>
          <a:p>
            <a:pPr>
              <a:spcBef>
                <a:spcPct val="50000"/>
              </a:spcBef>
            </a:pPr>
            <a:r>
              <a:rPr lang="en-US" dirty="0">
                <a:solidFill>
                  <a:srgbClr val="000000"/>
                </a:solidFill>
              </a:rPr>
              <a:t>Mt. Pinatubo</a:t>
            </a:r>
          </a:p>
        </p:txBody>
      </p:sp>
      <p:pic>
        <p:nvPicPr>
          <p:cNvPr id="73733" name="Picture 7"/>
          <p:cNvPicPr>
            <a:picLocks noChangeAspect="1" noChangeArrowheads="1"/>
          </p:cNvPicPr>
          <p:nvPr/>
        </p:nvPicPr>
        <p:blipFill>
          <a:blip r:embed="rId3"/>
          <a:srcRect/>
          <a:stretch>
            <a:fillRect/>
          </a:stretch>
        </p:blipFill>
        <p:spPr bwMode="auto">
          <a:xfrm>
            <a:off x="4419600" y="1371600"/>
            <a:ext cx="4057650" cy="3578225"/>
          </a:xfrm>
          <a:prstGeom prst="rect">
            <a:avLst/>
          </a:prstGeom>
          <a:noFill/>
          <a:ln w="9525">
            <a:noFill/>
            <a:miter lim="800000"/>
            <a:headEnd/>
            <a:tailEnd/>
          </a:ln>
        </p:spPr>
      </p:pic>
      <p:pic>
        <p:nvPicPr>
          <p:cNvPr id="73734" name="Picture 8"/>
          <p:cNvPicPr>
            <a:picLocks noChangeAspect="1" noChangeArrowheads="1"/>
          </p:cNvPicPr>
          <p:nvPr/>
        </p:nvPicPr>
        <p:blipFill>
          <a:blip r:embed="rId4"/>
          <a:srcRect/>
          <a:stretch>
            <a:fillRect/>
          </a:stretch>
        </p:blipFill>
        <p:spPr bwMode="auto">
          <a:xfrm>
            <a:off x="914400" y="2286000"/>
            <a:ext cx="2616200" cy="4095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eaLnBrk="1" hangingPunct="1"/>
            <a:r>
              <a:rPr lang="en-US" smtClean="0"/>
              <a:t>Subduction Zones</a:t>
            </a:r>
          </a:p>
        </p:txBody>
      </p:sp>
      <p:sp>
        <p:nvSpPr>
          <p:cNvPr id="144387" name="Rectangle 3"/>
          <p:cNvSpPr>
            <a:spLocks noChangeArrowheads="1"/>
          </p:cNvSpPr>
          <p:nvPr/>
        </p:nvSpPr>
        <p:spPr bwMode="auto">
          <a:xfrm>
            <a:off x="457200" y="1600200"/>
            <a:ext cx="3124200" cy="4419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b="1" dirty="0">
                <a:solidFill>
                  <a:srgbClr val="000000"/>
                </a:solidFill>
              </a:rPr>
              <a:t>The Cascade Range, U.S.</a:t>
            </a:r>
            <a:endParaRPr lang="en-US" dirty="0">
              <a:solidFill>
                <a:srgbClr val="000000"/>
              </a:solidFill>
            </a:endParaRPr>
          </a:p>
        </p:txBody>
      </p:sp>
      <p:pic>
        <p:nvPicPr>
          <p:cNvPr id="75780" name="Picture 6"/>
          <p:cNvPicPr>
            <a:picLocks noChangeAspect="1" noChangeArrowheads="1"/>
          </p:cNvPicPr>
          <p:nvPr/>
        </p:nvPicPr>
        <p:blipFill>
          <a:blip r:embed="rId3"/>
          <a:srcRect/>
          <a:stretch>
            <a:fillRect/>
          </a:stretch>
        </p:blipFill>
        <p:spPr bwMode="auto">
          <a:xfrm>
            <a:off x="4267200" y="1524000"/>
            <a:ext cx="4648200" cy="3486150"/>
          </a:xfrm>
          <a:prstGeom prst="rect">
            <a:avLst/>
          </a:prstGeom>
          <a:noFill/>
          <a:ln w="9525">
            <a:noFill/>
            <a:miter lim="800000"/>
            <a:headEnd/>
            <a:tailEnd/>
          </a:ln>
        </p:spPr>
      </p:pic>
      <p:pic>
        <p:nvPicPr>
          <p:cNvPr id="75781" name="Picture 7"/>
          <p:cNvPicPr>
            <a:picLocks noChangeAspect="1" noChangeArrowheads="1"/>
          </p:cNvPicPr>
          <p:nvPr/>
        </p:nvPicPr>
        <p:blipFill>
          <a:blip r:embed="rId4"/>
          <a:srcRect/>
          <a:stretch>
            <a:fillRect/>
          </a:stretch>
        </p:blipFill>
        <p:spPr bwMode="auto">
          <a:xfrm>
            <a:off x="914400" y="2438400"/>
            <a:ext cx="2933700" cy="4000500"/>
          </a:xfrm>
          <a:prstGeom prst="rect">
            <a:avLst/>
          </a:prstGeom>
          <a:noFill/>
          <a:ln w="9525">
            <a:noFill/>
            <a:miter lim="800000"/>
            <a:headEnd/>
            <a:tailEnd/>
          </a:ln>
        </p:spPr>
      </p:pic>
      <p:sp>
        <p:nvSpPr>
          <p:cNvPr id="75782" name="Text Box 8"/>
          <p:cNvSpPr txBox="1">
            <a:spLocks noChangeArrowheads="1"/>
          </p:cNvSpPr>
          <p:nvPr/>
        </p:nvSpPr>
        <p:spPr bwMode="auto">
          <a:xfrm>
            <a:off x="4572000" y="4495800"/>
            <a:ext cx="1981200" cy="366713"/>
          </a:xfrm>
          <a:prstGeom prst="rect">
            <a:avLst/>
          </a:prstGeom>
          <a:noFill/>
          <a:ln w="9525">
            <a:noFill/>
            <a:miter lim="800000"/>
            <a:headEnd/>
            <a:tailEnd/>
          </a:ln>
        </p:spPr>
        <p:txBody>
          <a:bodyPr>
            <a:spAutoFit/>
          </a:bodyPr>
          <a:lstStyle/>
          <a:p>
            <a:pPr>
              <a:spcBef>
                <a:spcPct val="50000"/>
              </a:spcBef>
            </a:pPr>
            <a:r>
              <a:rPr lang="en-US">
                <a:solidFill>
                  <a:srgbClr val="FFFFFF"/>
                </a:solidFill>
              </a:rPr>
              <a:t>Mt. Rainier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pPr eaLnBrk="1" hangingPunct="1"/>
            <a:r>
              <a:rPr lang="en-US" smtClean="0"/>
              <a:t>Hot Spots</a:t>
            </a:r>
          </a:p>
        </p:txBody>
      </p:sp>
      <p:sp>
        <p:nvSpPr>
          <p:cNvPr id="144387" name="Rectangle 3"/>
          <p:cNvSpPr>
            <a:spLocks noChangeArrowheads="1"/>
          </p:cNvSpPr>
          <p:nvPr/>
        </p:nvSpPr>
        <p:spPr bwMode="auto">
          <a:xfrm>
            <a:off x="457200" y="1600200"/>
            <a:ext cx="3124200" cy="4419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b="1" dirty="0">
                <a:solidFill>
                  <a:srgbClr val="000000"/>
                </a:solidFill>
              </a:rPr>
              <a:t>Narrow mantle plumes</a:t>
            </a:r>
          </a:p>
          <a:p>
            <a:pPr marL="742950" lvl="1" indent="-285750" eaLnBrk="1" hangingPunct="1">
              <a:spcBef>
                <a:spcPct val="20000"/>
              </a:spcBef>
              <a:buFontTx/>
              <a:buChar char="–"/>
            </a:pPr>
            <a:r>
              <a:rPr lang="en-US" sz="1600" dirty="0">
                <a:solidFill>
                  <a:srgbClr val="000000"/>
                </a:solidFill>
              </a:rPr>
              <a:t>Disagreement as to whether plumes form at the core-mantle boundary or from upper mantle convection</a:t>
            </a:r>
          </a:p>
          <a:p>
            <a:pPr marL="342900" indent="-342900" eaLnBrk="1" hangingPunct="1">
              <a:spcBef>
                <a:spcPct val="20000"/>
              </a:spcBef>
              <a:buFontTx/>
              <a:buChar char="•"/>
            </a:pPr>
            <a:r>
              <a:rPr lang="en-US" dirty="0">
                <a:solidFill>
                  <a:srgbClr val="000000"/>
                </a:solidFill>
              </a:rPr>
              <a:t>Hot spots under oceanic crust will tend to be basaltic</a:t>
            </a:r>
          </a:p>
          <a:p>
            <a:pPr marL="742950" lvl="1" indent="-285750" eaLnBrk="1" hangingPunct="1">
              <a:spcBef>
                <a:spcPct val="20000"/>
              </a:spcBef>
              <a:buFontTx/>
              <a:buChar char="–"/>
            </a:pPr>
            <a:r>
              <a:rPr lang="en-US" sz="1600" dirty="0">
                <a:solidFill>
                  <a:srgbClr val="000000"/>
                </a:solidFill>
              </a:rPr>
              <a:t>Think fluid lava flows</a:t>
            </a:r>
          </a:p>
          <a:p>
            <a:pPr marL="342900" indent="-342900" eaLnBrk="1" hangingPunct="1">
              <a:spcBef>
                <a:spcPct val="20000"/>
              </a:spcBef>
              <a:buFontTx/>
              <a:buChar char="•"/>
            </a:pPr>
            <a:r>
              <a:rPr lang="en-US" dirty="0">
                <a:solidFill>
                  <a:srgbClr val="000000"/>
                </a:solidFill>
              </a:rPr>
              <a:t>Hot spots under continental crust will tend to be </a:t>
            </a:r>
            <a:r>
              <a:rPr lang="en-US" dirty="0" err="1">
                <a:solidFill>
                  <a:srgbClr val="000000"/>
                </a:solidFill>
              </a:rPr>
              <a:t>rhyolitic</a:t>
            </a:r>
            <a:endParaRPr lang="en-US" dirty="0">
              <a:solidFill>
                <a:srgbClr val="000000"/>
              </a:solidFill>
            </a:endParaRPr>
          </a:p>
          <a:p>
            <a:pPr marL="742950" lvl="1" indent="-285750" eaLnBrk="1" hangingPunct="1">
              <a:spcBef>
                <a:spcPct val="20000"/>
              </a:spcBef>
              <a:buFontTx/>
              <a:buChar char="–"/>
            </a:pPr>
            <a:r>
              <a:rPr lang="en-US" sz="1600" dirty="0">
                <a:solidFill>
                  <a:srgbClr val="000000"/>
                </a:solidFill>
              </a:rPr>
              <a:t>Think explosive eruptions</a:t>
            </a:r>
          </a:p>
        </p:txBody>
      </p:sp>
      <p:pic>
        <p:nvPicPr>
          <p:cNvPr id="77828" name="Picture 5"/>
          <p:cNvPicPr>
            <a:picLocks noChangeAspect="1" noChangeArrowheads="1"/>
          </p:cNvPicPr>
          <p:nvPr/>
        </p:nvPicPr>
        <p:blipFill>
          <a:blip r:embed="rId3"/>
          <a:srcRect/>
          <a:stretch>
            <a:fillRect/>
          </a:stretch>
        </p:blipFill>
        <p:spPr bwMode="auto">
          <a:xfrm>
            <a:off x="3962400" y="1712913"/>
            <a:ext cx="4781550" cy="402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pPr eaLnBrk="1" hangingPunct="1"/>
            <a:r>
              <a:rPr lang="en-US" smtClean="0"/>
              <a:t>Hot Spots</a:t>
            </a:r>
          </a:p>
        </p:txBody>
      </p:sp>
      <p:sp>
        <p:nvSpPr>
          <p:cNvPr id="144387" name="Rectangle 3"/>
          <p:cNvSpPr>
            <a:spLocks noChangeArrowheads="1"/>
          </p:cNvSpPr>
          <p:nvPr/>
        </p:nvSpPr>
        <p:spPr bwMode="auto">
          <a:xfrm>
            <a:off x="228600" y="1600200"/>
            <a:ext cx="3276600" cy="3657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Hot spots under oceanic crust</a:t>
            </a:r>
          </a:p>
          <a:p>
            <a:pPr marL="742950" lvl="1" indent="-285750" eaLnBrk="1" hangingPunct="1">
              <a:spcBef>
                <a:spcPct val="20000"/>
              </a:spcBef>
              <a:buFontTx/>
              <a:buChar char="–"/>
            </a:pPr>
            <a:r>
              <a:rPr lang="en-US" dirty="0">
                <a:solidFill>
                  <a:srgbClr val="000000"/>
                </a:solidFill>
              </a:rPr>
              <a:t>Hawaiian Islands</a:t>
            </a:r>
          </a:p>
          <a:p>
            <a:pPr marL="342900" indent="-342900" eaLnBrk="1" hangingPunct="1">
              <a:spcBef>
                <a:spcPct val="20000"/>
              </a:spcBef>
              <a:buFontTx/>
              <a:buChar char="•"/>
            </a:pPr>
            <a:r>
              <a:rPr lang="en-US" sz="2000" dirty="0">
                <a:solidFill>
                  <a:srgbClr val="000000"/>
                </a:solidFill>
              </a:rPr>
              <a:t>As the Pacific plate moves over this hot spot, new volcanoes are created</a:t>
            </a:r>
          </a:p>
          <a:p>
            <a:pPr marL="342900" indent="-342900" eaLnBrk="1" hangingPunct="1">
              <a:spcBef>
                <a:spcPct val="20000"/>
              </a:spcBef>
              <a:buFontTx/>
              <a:buChar char="•"/>
            </a:pPr>
            <a:r>
              <a:rPr lang="en-US" sz="2000" dirty="0">
                <a:solidFill>
                  <a:srgbClr val="000000"/>
                </a:solidFill>
              </a:rPr>
              <a:t>This chain started ~70 million years ago near Kamchatka, Russia</a:t>
            </a:r>
          </a:p>
        </p:txBody>
      </p:sp>
      <p:pic>
        <p:nvPicPr>
          <p:cNvPr id="79876" name="Picture 5"/>
          <p:cNvPicPr>
            <a:picLocks noChangeAspect="1" noChangeArrowheads="1"/>
          </p:cNvPicPr>
          <p:nvPr/>
        </p:nvPicPr>
        <p:blipFill>
          <a:blip r:embed="rId3"/>
          <a:srcRect/>
          <a:stretch>
            <a:fillRect/>
          </a:stretch>
        </p:blipFill>
        <p:spPr bwMode="auto">
          <a:xfrm>
            <a:off x="3581400" y="1771650"/>
            <a:ext cx="5334000"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pPr eaLnBrk="1" hangingPunct="1"/>
            <a:r>
              <a:rPr lang="en-US" smtClean="0"/>
              <a:t>Hot Spots</a:t>
            </a:r>
          </a:p>
        </p:txBody>
      </p:sp>
      <p:sp>
        <p:nvSpPr>
          <p:cNvPr id="144387" name="Rectangle 3"/>
          <p:cNvSpPr>
            <a:spLocks noChangeArrowheads="1"/>
          </p:cNvSpPr>
          <p:nvPr/>
        </p:nvSpPr>
        <p:spPr bwMode="auto">
          <a:xfrm>
            <a:off x="228600" y="1600200"/>
            <a:ext cx="3276600" cy="3657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Hot spots under continental crust</a:t>
            </a:r>
          </a:p>
          <a:p>
            <a:pPr marL="742950" lvl="1" indent="-285750" eaLnBrk="1" hangingPunct="1">
              <a:spcBef>
                <a:spcPct val="20000"/>
              </a:spcBef>
              <a:buFontTx/>
              <a:buChar char="–"/>
            </a:pPr>
            <a:r>
              <a:rPr lang="en-US" dirty="0">
                <a:solidFill>
                  <a:srgbClr val="000000"/>
                </a:solidFill>
              </a:rPr>
              <a:t>Yellowstone</a:t>
            </a:r>
          </a:p>
          <a:p>
            <a:pPr marL="342900" indent="-342900" eaLnBrk="1" hangingPunct="1">
              <a:spcBef>
                <a:spcPct val="20000"/>
              </a:spcBef>
              <a:buFontTx/>
              <a:buChar char="•"/>
            </a:pPr>
            <a:r>
              <a:rPr lang="en-US" sz="2000" dirty="0">
                <a:solidFill>
                  <a:srgbClr val="000000"/>
                </a:solidFill>
              </a:rPr>
              <a:t>As the North American plate moves over this hot spot, violent eruptions and massive lava flows have occurred</a:t>
            </a:r>
          </a:p>
          <a:p>
            <a:pPr marL="342900" indent="-342900" eaLnBrk="1" hangingPunct="1">
              <a:spcBef>
                <a:spcPct val="20000"/>
              </a:spcBef>
              <a:buFontTx/>
              <a:buChar char="•"/>
            </a:pPr>
            <a:r>
              <a:rPr lang="en-US" sz="2000" dirty="0">
                <a:solidFill>
                  <a:srgbClr val="000000"/>
                </a:solidFill>
              </a:rPr>
              <a:t>This chain started ~17 million years ago near the border of Nevada and Oregon</a:t>
            </a:r>
          </a:p>
        </p:txBody>
      </p:sp>
      <p:pic>
        <p:nvPicPr>
          <p:cNvPr id="81924" name="Picture 7"/>
          <p:cNvPicPr>
            <a:picLocks noChangeAspect="1" noChangeArrowheads="1"/>
          </p:cNvPicPr>
          <p:nvPr/>
        </p:nvPicPr>
        <p:blipFill>
          <a:blip r:embed="rId3"/>
          <a:srcRect/>
          <a:stretch>
            <a:fillRect/>
          </a:stretch>
        </p:blipFill>
        <p:spPr bwMode="auto">
          <a:xfrm>
            <a:off x="3276600" y="1600200"/>
            <a:ext cx="5638800" cy="3868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2"/>
          <p:cNvSpPr>
            <a:spLocks noGrp="1" noChangeArrowheads="1"/>
          </p:cNvSpPr>
          <p:nvPr>
            <p:ph type="title" sz="quarter"/>
          </p:nvPr>
        </p:nvSpPr>
        <p:spPr/>
        <p:txBody>
          <a:bodyPr/>
          <a:lstStyle/>
          <a:p>
            <a:r>
              <a:rPr lang="en-US" smtClean="0"/>
              <a:t/>
            </a:r>
            <a:br>
              <a:rPr lang="en-US" smtClean="0"/>
            </a:br>
            <a:r>
              <a:rPr lang="en-US" smtClean="0"/>
              <a:t>Types of volcanoes</a:t>
            </a:r>
          </a:p>
        </p:txBody>
      </p:sp>
      <p:pic>
        <p:nvPicPr>
          <p:cNvPr id="101379" name="Picture 3" descr="eruption_styles"/>
          <p:cNvPicPr>
            <a:picLocks noGrp="1" noChangeAspect="1" noChangeArrowheads="1"/>
          </p:cNvPicPr>
          <p:nvPr>
            <p:ph sz="quarter" idx="2"/>
          </p:nvPr>
        </p:nvPicPr>
        <p:blipFill>
          <a:blip r:embed="rId3"/>
          <a:srcRect/>
          <a:stretch>
            <a:fillRect/>
          </a:stretch>
        </p:blipFill>
        <p:spPr>
          <a:xfrm>
            <a:off x="393700" y="2341563"/>
            <a:ext cx="4829175" cy="3140075"/>
          </a:xfrm>
          <a:noFill/>
          <a:ln w="28575">
            <a:solidFill>
              <a:srgbClr val="FFCC66"/>
            </a:solidFill>
          </a:ln>
          <a:effectLst>
            <a:outerShdw dist="17961" dir="2700000" algn="ctr" rotWithShape="0">
              <a:srgbClr val="808080">
                <a:alpha val="50000"/>
              </a:srgbClr>
            </a:outerShdw>
          </a:effectLst>
        </p:spPr>
      </p:pic>
      <p:pic>
        <p:nvPicPr>
          <p:cNvPr id="101380" name="Picture 4" descr="stromboli_56720"/>
          <p:cNvPicPr>
            <a:picLocks noGrp="1" noChangeAspect="1" noChangeArrowheads="1"/>
          </p:cNvPicPr>
          <p:nvPr>
            <p:ph sz="quarter" idx="3"/>
          </p:nvPr>
        </p:nvPicPr>
        <p:blipFill>
          <a:blip r:embed="rId4"/>
          <a:srcRect/>
          <a:stretch>
            <a:fillRect/>
          </a:stretch>
        </p:blipFill>
        <p:spPr>
          <a:xfrm>
            <a:off x="4130675" y="2316163"/>
            <a:ext cx="4827588" cy="3197225"/>
          </a:xfrm>
          <a:noFill/>
          <a:ln w="28575">
            <a:solidFill>
              <a:srgbClr val="FFCC66"/>
            </a:solidFill>
          </a:ln>
          <a:effectLst>
            <a:outerShdw dist="17961" dir="2700000" algn="ctr" rotWithShape="0">
              <a:srgbClr val="808080">
                <a:alpha val="50000"/>
              </a:srgbClr>
            </a:outerShdw>
          </a:effectLst>
        </p:spPr>
      </p:pic>
      <p:sp>
        <p:nvSpPr>
          <p:cNvPr id="101381" name="Text Box 5"/>
          <p:cNvSpPr txBox="1">
            <a:spLocks noChangeArrowheads="1"/>
          </p:cNvSpPr>
          <p:nvPr/>
        </p:nvSpPr>
        <p:spPr bwMode="auto">
          <a:xfrm>
            <a:off x="401638" y="5599113"/>
            <a:ext cx="2046287" cy="325437"/>
          </a:xfrm>
          <a:prstGeom prst="rect">
            <a:avLst/>
          </a:prstGeom>
          <a:noFill/>
          <a:ln w="12700">
            <a:noFill/>
            <a:miter lim="800000"/>
            <a:headEnd/>
            <a:tailEnd/>
          </a:ln>
          <a:effectLst/>
        </p:spPr>
        <p:txBody>
          <a:bodyPr>
            <a:spAutoFit/>
          </a:bodyPr>
          <a:lstStyle/>
          <a:p>
            <a:pPr>
              <a:lnSpc>
                <a:spcPct val="110000"/>
              </a:lnSpc>
              <a:spcBef>
                <a:spcPct val="40000"/>
              </a:spcBef>
              <a:buClr>
                <a:srgbClr val="E62302"/>
              </a:buClr>
              <a:buSzPct val="85000"/>
              <a:buFont typeface="CommonBullets" pitchFamily="34" charset="2"/>
              <a:buNone/>
            </a:pPr>
            <a:r>
              <a:rPr lang="en-US" sz="1400" i="1"/>
              <a:t>Cas and Wright, 1988</a:t>
            </a:r>
            <a:endParaRPr lang="en-US" sz="1400"/>
          </a:p>
        </p:txBody>
      </p:sp>
      <p:pic>
        <p:nvPicPr>
          <p:cNvPr id="101382" name="Picture 6" descr="plinian 1993 Lascar Chile"/>
          <p:cNvPicPr>
            <a:picLocks noGrp="1" noChangeAspect="1" noChangeArrowheads="1"/>
          </p:cNvPicPr>
          <p:nvPr>
            <p:ph sz="quarter" idx="4"/>
          </p:nvPr>
        </p:nvPicPr>
        <p:blipFill>
          <a:blip r:embed="rId5"/>
          <a:srcRect/>
          <a:stretch>
            <a:fillRect/>
          </a:stretch>
        </p:blipFill>
        <p:spPr>
          <a:xfrm>
            <a:off x="4368800" y="2306638"/>
            <a:ext cx="4286250" cy="3203575"/>
          </a:xfrm>
          <a:noFill/>
          <a:ln w="28575">
            <a:solidFill>
              <a:srgbClr val="FFCC66"/>
            </a:solidFill>
          </a:ln>
          <a:effectLst>
            <a:outerShdw dist="17961" dir="2700000" algn="ctr" rotWithShape="0">
              <a:srgbClr val="808080">
                <a:alpha val="50000"/>
              </a:srgbClr>
            </a:outerShdw>
          </a:effectLst>
        </p:spPr>
      </p:pic>
      <p:pic>
        <p:nvPicPr>
          <p:cNvPr id="101383" name="Picture 7" descr="33_665"/>
          <p:cNvPicPr>
            <a:picLocks noChangeAspect="1" noChangeArrowheads="1"/>
          </p:cNvPicPr>
          <p:nvPr/>
        </p:nvPicPr>
        <p:blipFill>
          <a:blip r:embed="rId6"/>
          <a:srcRect/>
          <a:stretch>
            <a:fillRect/>
          </a:stretch>
        </p:blipFill>
        <p:spPr bwMode="auto">
          <a:xfrm>
            <a:off x="4133850" y="2305050"/>
            <a:ext cx="4805363" cy="3205163"/>
          </a:xfrm>
          <a:prstGeom prst="rect">
            <a:avLst/>
          </a:prstGeom>
          <a:noFill/>
          <a:ln w="28575">
            <a:solidFill>
              <a:srgbClr val="FFCC66"/>
            </a:solidFill>
            <a:miter lim="800000"/>
            <a:headEnd/>
            <a:tailEnd/>
          </a:ln>
        </p:spPr>
      </p:pic>
      <p:sp>
        <p:nvSpPr>
          <p:cNvPr id="101384" name="Oval 8"/>
          <p:cNvSpPr>
            <a:spLocks noChangeArrowheads="1"/>
          </p:cNvSpPr>
          <p:nvPr/>
        </p:nvSpPr>
        <p:spPr bwMode="auto">
          <a:xfrm>
            <a:off x="750888" y="4573588"/>
            <a:ext cx="677862" cy="677862"/>
          </a:xfrm>
          <a:prstGeom prst="ellipse">
            <a:avLst/>
          </a:prstGeom>
          <a:noFill/>
          <a:ln w="28575">
            <a:solidFill>
              <a:srgbClr val="FFCC66"/>
            </a:solidFill>
            <a:round/>
            <a:headEnd/>
            <a:tailEnd/>
          </a:ln>
          <a:effectLst/>
        </p:spPr>
        <p:txBody>
          <a:bodyPr wrap="none" anchor="ctr"/>
          <a:lstStyle/>
          <a:p>
            <a:endParaRPr lang="en-US"/>
          </a:p>
        </p:txBody>
      </p:sp>
      <p:sp>
        <p:nvSpPr>
          <p:cNvPr id="101385" name="Line 9"/>
          <p:cNvSpPr>
            <a:spLocks noChangeShapeType="1"/>
          </p:cNvSpPr>
          <p:nvPr/>
        </p:nvSpPr>
        <p:spPr bwMode="auto">
          <a:xfrm flipV="1">
            <a:off x="1479550" y="4346575"/>
            <a:ext cx="2814638" cy="492125"/>
          </a:xfrm>
          <a:prstGeom prst="line">
            <a:avLst/>
          </a:prstGeom>
          <a:noFill/>
          <a:ln w="28575">
            <a:solidFill>
              <a:srgbClr val="FFCC66"/>
            </a:solidFill>
            <a:round/>
            <a:headEnd/>
            <a:tailEnd type="stealth" w="lg" len="lg"/>
          </a:ln>
          <a:effectLst/>
        </p:spPr>
        <p:txBody>
          <a:bodyPr wrap="none" anchor="ctr"/>
          <a:lstStyle/>
          <a:p>
            <a:endParaRPr lang="en-US"/>
          </a:p>
        </p:txBody>
      </p:sp>
      <p:sp>
        <p:nvSpPr>
          <p:cNvPr id="101386" name="Oval 10"/>
          <p:cNvSpPr>
            <a:spLocks noChangeArrowheads="1"/>
          </p:cNvSpPr>
          <p:nvPr/>
        </p:nvSpPr>
        <p:spPr bwMode="auto">
          <a:xfrm>
            <a:off x="1509713" y="4521200"/>
            <a:ext cx="677862" cy="677863"/>
          </a:xfrm>
          <a:prstGeom prst="ellipse">
            <a:avLst/>
          </a:prstGeom>
          <a:noFill/>
          <a:ln w="28575">
            <a:solidFill>
              <a:srgbClr val="FFCC66"/>
            </a:solidFill>
            <a:round/>
            <a:headEnd/>
            <a:tailEnd/>
          </a:ln>
          <a:effectLst/>
        </p:spPr>
        <p:txBody>
          <a:bodyPr wrap="none" anchor="ctr"/>
          <a:lstStyle/>
          <a:p>
            <a:endParaRPr lang="en-US"/>
          </a:p>
        </p:txBody>
      </p:sp>
      <p:sp>
        <p:nvSpPr>
          <p:cNvPr id="101387" name="Line 11"/>
          <p:cNvSpPr>
            <a:spLocks noChangeShapeType="1"/>
          </p:cNvSpPr>
          <p:nvPr/>
        </p:nvSpPr>
        <p:spPr bwMode="auto">
          <a:xfrm flipV="1">
            <a:off x="2238375" y="4294188"/>
            <a:ext cx="2814638" cy="492125"/>
          </a:xfrm>
          <a:prstGeom prst="line">
            <a:avLst/>
          </a:prstGeom>
          <a:noFill/>
          <a:ln w="28575">
            <a:solidFill>
              <a:srgbClr val="FFCC66"/>
            </a:solidFill>
            <a:round/>
            <a:headEnd/>
            <a:tailEnd type="stealth" w="lg" len="lg"/>
          </a:ln>
          <a:effectLst/>
        </p:spPr>
        <p:txBody>
          <a:bodyPr wrap="none" anchor="ctr"/>
          <a:lstStyle/>
          <a:p>
            <a:endParaRPr lang="en-US"/>
          </a:p>
        </p:txBody>
      </p:sp>
      <p:sp>
        <p:nvSpPr>
          <p:cNvPr id="101388" name="Line 12"/>
          <p:cNvSpPr>
            <a:spLocks noChangeShapeType="1"/>
          </p:cNvSpPr>
          <p:nvPr/>
        </p:nvSpPr>
        <p:spPr bwMode="auto">
          <a:xfrm flipV="1">
            <a:off x="3870325" y="3727450"/>
            <a:ext cx="1766888" cy="257175"/>
          </a:xfrm>
          <a:prstGeom prst="line">
            <a:avLst/>
          </a:prstGeom>
          <a:noFill/>
          <a:ln w="28575">
            <a:solidFill>
              <a:srgbClr val="FFCC66"/>
            </a:solidFill>
            <a:round/>
            <a:headEnd/>
            <a:tailEnd type="stealth" w="lg" len="lg"/>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384"/>
                                        </p:tgtEl>
                                        <p:attrNameLst>
                                          <p:attrName>style.visibility</p:attrName>
                                        </p:attrNameLst>
                                      </p:cBhvr>
                                      <p:to>
                                        <p:strVal val="visible"/>
                                      </p:to>
                                    </p:set>
                                    <p:animEffect transition="in" filter="fade">
                                      <p:cBhvr>
                                        <p:cTn id="7" dur="2000"/>
                                        <p:tgtEl>
                                          <p:spTgt spid="1013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385"/>
                                        </p:tgtEl>
                                        <p:attrNameLst>
                                          <p:attrName>style.visibility</p:attrName>
                                        </p:attrNameLst>
                                      </p:cBhvr>
                                      <p:to>
                                        <p:strVal val="visible"/>
                                      </p:to>
                                    </p:set>
                                    <p:animEffect transition="in" filter="fade">
                                      <p:cBhvr>
                                        <p:cTn id="10" dur="2000"/>
                                        <p:tgtEl>
                                          <p:spTgt spid="101385"/>
                                        </p:tgtEl>
                                      </p:cBhvr>
                                    </p:animEffect>
                                  </p:childTnLst>
                                </p:cTn>
                              </p:par>
                              <p:par>
                                <p:cTn id="11" presetID="10" presetClass="entr" presetSubtype="0" fill="hold" nodeType="withEffect">
                                  <p:stCondLst>
                                    <p:cond delay="0"/>
                                  </p:stCondLst>
                                  <p:childTnLst>
                                    <p:set>
                                      <p:cBhvr>
                                        <p:cTn id="12" dur="1" fill="hold">
                                          <p:stCondLst>
                                            <p:cond delay="0"/>
                                          </p:stCondLst>
                                        </p:cTn>
                                        <p:tgtEl>
                                          <p:spTgt spid="101383"/>
                                        </p:tgtEl>
                                        <p:attrNameLst>
                                          <p:attrName>style.visibility</p:attrName>
                                        </p:attrNameLst>
                                      </p:cBhvr>
                                      <p:to>
                                        <p:strVal val="visible"/>
                                      </p:to>
                                    </p:set>
                                    <p:animEffect transition="in" filter="fade">
                                      <p:cBhvr>
                                        <p:cTn id="13" dur="2000"/>
                                        <p:tgtEl>
                                          <p:spTgt spid="1013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2000"/>
                                        <p:tgtEl>
                                          <p:spTgt spid="101383"/>
                                        </p:tgtEl>
                                      </p:cBhvr>
                                    </p:animEffect>
                                    <p:set>
                                      <p:cBhvr>
                                        <p:cTn id="18" dur="1" fill="hold">
                                          <p:stCondLst>
                                            <p:cond delay="1999"/>
                                          </p:stCondLst>
                                        </p:cTn>
                                        <p:tgtEl>
                                          <p:spTgt spid="10138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000"/>
                                        <p:tgtEl>
                                          <p:spTgt spid="101384"/>
                                        </p:tgtEl>
                                      </p:cBhvr>
                                    </p:animEffect>
                                    <p:set>
                                      <p:cBhvr>
                                        <p:cTn id="21" dur="1" fill="hold">
                                          <p:stCondLst>
                                            <p:cond delay="1999"/>
                                          </p:stCondLst>
                                        </p:cTn>
                                        <p:tgtEl>
                                          <p:spTgt spid="10138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000"/>
                                        <p:tgtEl>
                                          <p:spTgt spid="101385"/>
                                        </p:tgtEl>
                                      </p:cBhvr>
                                    </p:animEffect>
                                    <p:set>
                                      <p:cBhvr>
                                        <p:cTn id="24" dur="1" fill="hold">
                                          <p:stCondLst>
                                            <p:cond delay="1999"/>
                                          </p:stCondLst>
                                        </p:cTn>
                                        <p:tgtEl>
                                          <p:spTgt spid="10138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1386"/>
                                        </p:tgtEl>
                                        <p:attrNameLst>
                                          <p:attrName>style.visibility</p:attrName>
                                        </p:attrNameLst>
                                      </p:cBhvr>
                                      <p:to>
                                        <p:strVal val="visible"/>
                                      </p:to>
                                    </p:set>
                                    <p:animEffect transition="in" filter="fade">
                                      <p:cBhvr>
                                        <p:cTn id="29" dur="2000"/>
                                        <p:tgtEl>
                                          <p:spTgt spid="10138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1387"/>
                                        </p:tgtEl>
                                        <p:attrNameLst>
                                          <p:attrName>style.visibility</p:attrName>
                                        </p:attrNameLst>
                                      </p:cBhvr>
                                      <p:to>
                                        <p:strVal val="visible"/>
                                      </p:to>
                                    </p:set>
                                    <p:animEffect transition="in" filter="fade">
                                      <p:cBhvr>
                                        <p:cTn id="32" dur="2000"/>
                                        <p:tgtEl>
                                          <p:spTgt spid="101387"/>
                                        </p:tgtEl>
                                      </p:cBhvr>
                                    </p:animEffect>
                                  </p:childTnLst>
                                </p:cTn>
                              </p:par>
                              <p:par>
                                <p:cTn id="33" presetID="10" presetClass="entr" presetSubtype="0" fill="hold" nodeType="withEffect">
                                  <p:stCondLst>
                                    <p:cond delay="0"/>
                                  </p:stCondLst>
                                  <p:childTnLst>
                                    <p:set>
                                      <p:cBhvr>
                                        <p:cTn id="34" dur="1" fill="hold">
                                          <p:stCondLst>
                                            <p:cond delay="0"/>
                                          </p:stCondLst>
                                        </p:cTn>
                                        <p:tgtEl>
                                          <p:spTgt spid="101380"/>
                                        </p:tgtEl>
                                        <p:attrNameLst>
                                          <p:attrName>style.visibility</p:attrName>
                                        </p:attrNameLst>
                                      </p:cBhvr>
                                      <p:to>
                                        <p:strVal val="visible"/>
                                      </p:to>
                                    </p:set>
                                    <p:animEffect transition="in" filter="fade">
                                      <p:cBhvr>
                                        <p:cTn id="35" dur="2000"/>
                                        <p:tgtEl>
                                          <p:spTgt spid="1013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2000"/>
                                        <p:tgtEl>
                                          <p:spTgt spid="101386"/>
                                        </p:tgtEl>
                                      </p:cBhvr>
                                    </p:animEffect>
                                    <p:set>
                                      <p:cBhvr>
                                        <p:cTn id="40" dur="1" fill="hold">
                                          <p:stCondLst>
                                            <p:cond delay="1999"/>
                                          </p:stCondLst>
                                        </p:cTn>
                                        <p:tgtEl>
                                          <p:spTgt spid="10138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2000"/>
                                        <p:tgtEl>
                                          <p:spTgt spid="101387"/>
                                        </p:tgtEl>
                                      </p:cBhvr>
                                    </p:animEffect>
                                    <p:set>
                                      <p:cBhvr>
                                        <p:cTn id="43" dur="1" fill="hold">
                                          <p:stCondLst>
                                            <p:cond delay="1999"/>
                                          </p:stCondLst>
                                        </p:cTn>
                                        <p:tgtEl>
                                          <p:spTgt spid="10138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000"/>
                                        <p:tgtEl>
                                          <p:spTgt spid="101380"/>
                                        </p:tgtEl>
                                      </p:cBhvr>
                                    </p:animEffect>
                                    <p:set>
                                      <p:cBhvr>
                                        <p:cTn id="46" dur="1" fill="hold">
                                          <p:stCondLst>
                                            <p:cond delay="1999"/>
                                          </p:stCondLst>
                                        </p:cTn>
                                        <p:tgtEl>
                                          <p:spTgt spid="1013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1382"/>
                                        </p:tgtEl>
                                        <p:attrNameLst>
                                          <p:attrName>style.visibility</p:attrName>
                                        </p:attrNameLst>
                                      </p:cBhvr>
                                      <p:to>
                                        <p:strVal val="visible"/>
                                      </p:to>
                                    </p:set>
                                    <p:animEffect transition="in" filter="fade">
                                      <p:cBhvr>
                                        <p:cTn id="51" dur="2000"/>
                                        <p:tgtEl>
                                          <p:spTgt spid="1013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1388"/>
                                        </p:tgtEl>
                                        <p:attrNameLst>
                                          <p:attrName>style.visibility</p:attrName>
                                        </p:attrNameLst>
                                      </p:cBhvr>
                                      <p:to>
                                        <p:strVal val="visible"/>
                                      </p:to>
                                    </p:set>
                                    <p:animEffect transition="in" filter="fade">
                                      <p:cBhvr>
                                        <p:cTn id="54" dur="2000"/>
                                        <p:tgtEl>
                                          <p:spTgt spid="101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animBg="1"/>
      <p:bldP spid="101384" grpId="1" animBg="1"/>
      <p:bldP spid="101385" grpId="0" animBg="1"/>
      <p:bldP spid="101385" grpId="1" animBg="1"/>
      <p:bldP spid="101386" grpId="0" animBg="1"/>
      <p:bldP spid="101386" grpId="1" animBg="1"/>
      <p:bldP spid="101387" grpId="0" animBg="1"/>
      <p:bldP spid="101387" grpId="1" animBg="1"/>
      <p:bldP spid="101388"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t>Volcanic gases</a:t>
            </a:r>
          </a:p>
        </p:txBody>
      </p:sp>
      <p:sp>
        <p:nvSpPr>
          <p:cNvPr id="103427" name="Rectangle 3"/>
          <p:cNvSpPr>
            <a:spLocks noChangeArrowheads="1"/>
          </p:cNvSpPr>
          <p:nvPr/>
        </p:nvSpPr>
        <p:spPr bwMode="auto">
          <a:xfrm>
            <a:off x="0" y="2605088"/>
            <a:ext cx="9144000" cy="0"/>
          </a:xfrm>
          <a:prstGeom prst="rect">
            <a:avLst/>
          </a:prstGeom>
          <a:noFill/>
          <a:ln w="12700">
            <a:noFill/>
            <a:miter lim="800000"/>
            <a:headEnd/>
            <a:tailEnd/>
          </a:ln>
          <a:effectLst/>
        </p:spPr>
        <p:txBody>
          <a:bodyPr wrap="none" anchor="ctr">
            <a:spAutoFit/>
          </a:bodyPr>
          <a:lstStyle/>
          <a:p>
            <a:endParaRPr lang="en-US"/>
          </a:p>
        </p:txBody>
      </p:sp>
      <p:pic>
        <p:nvPicPr>
          <p:cNvPr id="103428" name="Picture 4" descr="plinian"/>
          <p:cNvPicPr>
            <a:picLocks noGrp="1" noChangeAspect="1" noChangeArrowheads="1"/>
          </p:cNvPicPr>
          <p:nvPr>
            <p:ph idx="1"/>
          </p:nvPr>
        </p:nvPicPr>
        <p:blipFill>
          <a:blip r:embed="rId3"/>
          <a:srcRect/>
          <a:stretch>
            <a:fillRect/>
          </a:stretch>
        </p:blipFill>
        <p:spPr>
          <a:xfrm>
            <a:off x="1273175" y="1382713"/>
            <a:ext cx="6711950" cy="5018087"/>
          </a:xfrm>
          <a:noFill/>
          <a:ln w="28575">
            <a:solidFill>
              <a:srgbClr val="FFCC66"/>
            </a:solidFill>
          </a:ln>
          <a:effectLst>
            <a:outerShdw dist="17961" dir="2700000" algn="ctr" rotWithShape="0">
              <a:srgbClr val="808080">
                <a:alpha val="50000"/>
              </a:srgbClr>
            </a:outerShdw>
          </a:effectLst>
        </p:spPr>
      </p:pic>
      <p:sp>
        <p:nvSpPr>
          <p:cNvPr id="103429" name="Text Box 5"/>
          <p:cNvSpPr txBox="1">
            <a:spLocks noChangeArrowheads="1"/>
          </p:cNvSpPr>
          <p:nvPr/>
        </p:nvSpPr>
        <p:spPr bwMode="auto">
          <a:xfrm>
            <a:off x="5029200" y="28956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CO</a:t>
            </a:r>
          </a:p>
        </p:txBody>
      </p:sp>
      <p:sp>
        <p:nvSpPr>
          <p:cNvPr id="103430" name="Text Box 6"/>
          <p:cNvSpPr txBox="1">
            <a:spLocks noChangeArrowheads="1"/>
          </p:cNvSpPr>
          <p:nvPr/>
        </p:nvSpPr>
        <p:spPr bwMode="auto">
          <a:xfrm>
            <a:off x="3124200" y="23622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CO2</a:t>
            </a:r>
          </a:p>
        </p:txBody>
      </p:sp>
      <p:sp>
        <p:nvSpPr>
          <p:cNvPr id="103431" name="Text Box 7"/>
          <p:cNvSpPr txBox="1">
            <a:spLocks noChangeArrowheads="1"/>
          </p:cNvSpPr>
          <p:nvPr/>
        </p:nvSpPr>
        <p:spPr bwMode="auto">
          <a:xfrm>
            <a:off x="5334000" y="2438400"/>
            <a:ext cx="1139825"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H2S</a:t>
            </a:r>
          </a:p>
        </p:txBody>
      </p:sp>
      <p:sp>
        <p:nvSpPr>
          <p:cNvPr id="103432" name="Text Box 8"/>
          <p:cNvSpPr txBox="1">
            <a:spLocks noChangeArrowheads="1"/>
          </p:cNvSpPr>
          <p:nvPr/>
        </p:nvSpPr>
        <p:spPr bwMode="auto">
          <a:xfrm>
            <a:off x="4114800" y="27432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H2</a:t>
            </a:r>
          </a:p>
        </p:txBody>
      </p:sp>
      <p:sp>
        <p:nvSpPr>
          <p:cNvPr id="103433" name="Text Box 9"/>
          <p:cNvSpPr txBox="1">
            <a:spLocks noChangeArrowheads="1"/>
          </p:cNvSpPr>
          <p:nvPr/>
        </p:nvSpPr>
        <p:spPr bwMode="auto">
          <a:xfrm>
            <a:off x="3048000" y="28956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NO2</a:t>
            </a:r>
          </a:p>
        </p:txBody>
      </p:sp>
      <p:sp>
        <p:nvSpPr>
          <p:cNvPr id="103434" name="Text Box 10"/>
          <p:cNvSpPr txBox="1">
            <a:spLocks noChangeArrowheads="1"/>
          </p:cNvSpPr>
          <p:nvPr/>
        </p:nvSpPr>
        <p:spPr bwMode="auto">
          <a:xfrm>
            <a:off x="4267200" y="21336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SO2</a:t>
            </a:r>
          </a:p>
        </p:txBody>
      </p:sp>
      <p:sp>
        <p:nvSpPr>
          <p:cNvPr id="103436" name="Text Box 12"/>
          <p:cNvSpPr txBox="1">
            <a:spLocks noChangeArrowheads="1"/>
          </p:cNvSpPr>
          <p:nvPr/>
        </p:nvSpPr>
        <p:spPr bwMode="auto">
          <a:xfrm>
            <a:off x="3810000" y="33528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HCl</a:t>
            </a:r>
          </a:p>
        </p:txBody>
      </p:sp>
      <p:sp>
        <p:nvSpPr>
          <p:cNvPr id="103438" name="Text Box 14"/>
          <p:cNvSpPr txBox="1">
            <a:spLocks noChangeArrowheads="1"/>
          </p:cNvSpPr>
          <p:nvPr/>
        </p:nvSpPr>
        <p:spPr bwMode="auto">
          <a:xfrm>
            <a:off x="4800600" y="34290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HF</a:t>
            </a:r>
          </a:p>
        </p:txBody>
      </p:sp>
      <p:sp>
        <p:nvSpPr>
          <p:cNvPr id="103440" name="Text Box 16"/>
          <p:cNvSpPr txBox="1">
            <a:spLocks noChangeArrowheads="1"/>
          </p:cNvSpPr>
          <p:nvPr/>
        </p:nvSpPr>
        <p:spPr bwMode="auto">
          <a:xfrm>
            <a:off x="4191000" y="40386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BrO</a:t>
            </a:r>
          </a:p>
        </p:txBody>
      </p:sp>
      <p:sp>
        <p:nvSpPr>
          <p:cNvPr id="103441" name="Text Box 17"/>
          <p:cNvSpPr txBox="1">
            <a:spLocks noChangeArrowheads="1"/>
          </p:cNvSpPr>
          <p:nvPr/>
        </p:nvSpPr>
        <p:spPr bwMode="auto">
          <a:xfrm>
            <a:off x="2133600" y="2057400"/>
            <a:ext cx="903288" cy="457200"/>
          </a:xfrm>
          <a:prstGeom prst="rect">
            <a:avLst/>
          </a:prstGeom>
          <a:noFill/>
          <a:ln w="12700">
            <a:noFill/>
            <a:miter lim="800000"/>
            <a:headEnd/>
            <a:tailEnd/>
          </a:ln>
          <a:effectLst/>
        </p:spPr>
        <p:txBody>
          <a:bodyPr>
            <a:spAutoFit/>
          </a:bodyPr>
          <a:lstStyle/>
          <a:p>
            <a:pPr algn="ctr">
              <a:spcBef>
                <a:spcPct val="50000"/>
              </a:spcBef>
            </a:pPr>
            <a:r>
              <a:rPr lang="en-US" sz="2400" b="1">
                <a:solidFill>
                  <a:srgbClr val="FFFF00"/>
                </a:solidFill>
                <a:effectLst>
                  <a:outerShdw blurRad="38100" dist="38100" dir="2700000" algn="tl">
                    <a:srgbClr val="FFFFFF"/>
                  </a:outerShdw>
                </a:effectLst>
              </a:rPr>
              <a:t>H2O</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Differentiation</a:t>
            </a:r>
          </a:p>
        </p:txBody>
      </p:sp>
      <p:sp>
        <p:nvSpPr>
          <p:cNvPr id="56323" name="Rectangle 3"/>
          <p:cNvSpPr>
            <a:spLocks noGrp="1" noChangeArrowheads="1"/>
          </p:cNvSpPr>
          <p:nvPr>
            <p:ph type="body" sz="half" idx="1"/>
          </p:nvPr>
        </p:nvSpPr>
        <p:spPr/>
        <p:txBody>
          <a:bodyPr/>
          <a:lstStyle/>
          <a:p>
            <a:pPr eaLnBrk="1" hangingPunct="1"/>
            <a:r>
              <a:rPr lang="en-US" sz="2400" smtClean="0"/>
              <a:t>Gravitational separation of materials according to their density.</a:t>
            </a:r>
          </a:p>
          <a:p>
            <a:pPr eaLnBrk="1" hangingPunct="1"/>
            <a:r>
              <a:rPr lang="en-US" sz="2400" smtClean="0"/>
              <a:t>Occurs quickly when portions are liquid.</a:t>
            </a:r>
          </a:p>
          <a:p>
            <a:pPr eaLnBrk="1" hangingPunct="1"/>
            <a:r>
              <a:rPr lang="en-US" sz="2400" b="1" smtClean="0"/>
              <a:t>Rheid</a:t>
            </a:r>
            <a:r>
              <a:rPr lang="en-US" sz="2400" smtClean="0"/>
              <a:t>: Substance that is brittle over short time scales and fluid over long time scales.</a:t>
            </a:r>
          </a:p>
          <a:p>
            <a:pPr lvl="1" eaLnBrk="1" hangingPunct="1"/>
            <a:r>
              <a:rPr lang="en-US" sz="2000" smtClean="0"/>
              <a:t>Makes the fluid like deformation of rocks – called </a:t>
            </a:r>
            <a:r>
              <a:rPr lang="en-US" sz="2000" b="1" smtClean="0"/>
              <a:t>plastic flow</a:t>
            </a:r>
            <a:r>
              <a:rPr lang="en-US" sz="2000" smtClean="0"/>
              <a:t>.</a:t>
            </a:r>
          </a:p>
          <a:p>
            <a:pPr eaLnBrk="1" hangingPunct="1"/>
            <a:endParaRPr lang="en-US" sz="2400" smtClean="0"/>
          </a:p>
        </p:txBody>
      </p:sp>
      <p:pic>
        <p:nvPicPr>
          <p:cNvPr id="38916" name="Picture 5" descr="InterEvol"/>
          <p:cNvPicPr>
            <a:picLocks noGrp="1" noChangeAspect="1" noChangeArrowheads="1"/>
          </p:cNvPicPr>
          <p:nvPr>
            <p:ph sz="half" idx="2"/>
          </p:nvPr>
        </p:nvPicPr>
        <p:blipFill>
          <a:blip r:embed="rId3"/>
          <a:srcRect l="7111" t="2766" r="5333" b="29510"/>
          <a:stretch>
            <a:fillRect/>
          </a:stretch>
        </p:blipFill>
        <p:spPr>
          <a:xfrm>
            <a:off x="4864100" y="1447800"/>
            <a:ext cx="3441700" cy="5132388"/>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254000" y="1484313"/>
            <a:ext cx="3924300" cy="4535487"/>
          </a:xfrm>
          <a:prstGeom prst="rect">
            <a:avLst/>
          </a:prstGeom>
          <a:noFill/>
          <a:ln w="12700">
            <a:noFill/>
            <a:miter lim="800000"/>
            <a:headEnd/>
            <a:tailEnd/>
          </a:ln>
          <a:effectLst/>
        </p:spPr>
        <p:txBody>
          <a:bodyPr lIns="90488" tIns="44450" rIns="90488" bIns="44450"/>
          <a:lstStyle/>
          <a:p>
            <a:pPr marL="280988" indent="-280988">
              <a:lnSpc>
                <a:spcPct val="110000"/>
              </a:lnSpc>
              <a:spcBef>
                <a:spcPct val="20000"/>
              </a:spcBef>
              <a:buFontTx/>
              <a:buChar char="•"/>
            </a:pPr>
            <a:r>
              <a:rPr lang="en-US" dirty="0">
                <a:solidFill>
                  <a:srgbClr val="000000"/>
                </a:solidFill>
              </a:rPr>
              <a:t>The </a:t>
            </a:r>
            <a:r>
              <a:rPr lang="en-US" dirty="0" err="1">
                <a:solidFill>
                  <a:srgbClr val="000000"/>
                </a:solidFill>
              </a:rPr>
              <a:t>HCl</a:t>
            </a:r>
            <a:r>
              <a:rPr lang="en-US" dirty="0">
                <a:solidFill>
                  <a:srgbClr val="000000"/>
                </a:solidFill>
              </a:rPr>
              <a:t> levels found in the stratosphere from Pinatubo were not exceptionally high</a:t>
            </a:r>
          </a:p>
          <a:p>
            <a:pPr marL="280988" indent="-280988">
              <a:lnSpc>
                <a:spcPct val="110000"/>
              </a:lnSpc>
              <a:spcBef>
                <a:spcPct val="20000"/>
              </a:spcBef>
              <a:buFontTx/>
              <a:buChar char="•"/>
            </a:pPr>
            <a:r>
              <a:rPr lang="en-US" dirty="0">
                <a:solidFill>
                  <a:srgbClr val="000000"/>
                </a:solidFill>
              </a:rPr>
              <a:t>Most </a:t>
            </a:r>
            <a:r>
              <a:rPr lang="en-US" dirty="0" err="1">
                <a:solidFill>
                  <a:srgbClr val="000000"/>
                </a:solidFill>
              </a:rPr>
              <a:t>HCl</a:t>
            </a:r>
            <a:r>
              <a:rPr lang="en-US" dirty="0">
                <a:solidFill>
                  <a:srgbClr val="000000"/>
                </a:solidFill>
              </a:rPr>
              <a:t> washed out in the troposphere (McCormick, 1995)</a:t>
            </a:r>
          </a:p>
          <a:p>
            <a:pPr marL="280988" indent="-280988">
              <a:lnSpc>
                <a:spcPct val="110000"/>
              </a:lnSpc>
              <a:spcBef>
                <a:spcPct val="20000"/>
              </a:spcBef>
              <a:buFontTx/>
              <a:buChar char="•"/>
            </a:pPr>
            <a:r>
              <a:rPr lang="en-US" dirty="0">
                <a:solidFill>
                  <a:srgbClr val="000000"/>
                </a:solidFill>
              </a:rPr>
              <a:t>A significant amount of Bromine was found in the Mt. Pinatubo eruption – comparable to the total annual influx into the stratosphere from all other natural and anthropogenic sources combined. (Bureau et al., 2000)</a:t>
            </a:r>
          </a:p>
          <a:p>
            <a:pPr marL="280988" indent="-280988">
              <a:lnSpc>
                <a:spcPct val="110000"/>
              </a:lnSpc>
              <a:spcBef>
                <a:spcPct val="20000"/>
              </a:spcBef>
              <a:buFontTx/>
              <a:buChar char="•"/>
            </a:pPr>
            <a:endParaRPr lang="en-US" dirty="0">
              <a:solidFill>
                <a:srgbClr val="000000"/>
              </a:solidFill>
            </a:endParaRPr>
          </a:p>
        </p:txBody>
      </p:sp>
      <p:sp>
        <p:nvSpPr>
          <p:cNvPr id="118787" name="Rectangle 3"/>
          <p:cNvSpPr>
            <a:spLocks noChangeArrowheads="1"/>
          </p:cNvSpPr>
          <p:nvPr/>
        </p:nvSpPr>
        <p:spPr bwMode="auto">
          <a:xfrm>
            <a:off x="0" y="2605088"/>
            <a:ext cx="9144000" cy="0"/>
          </a:xfrm>
          <a:prstGeom prst="rect">
            <a:avLst/>
          </a:prstGeom>
          <a:noFill/>
          <a:ln w="12700">
            <a:noFill/>
            <a:miter lim="800000"/>
            <a:headEnd/>
            <a:tailEnd/>
          </a:ln>
          <a:effectLst/>
        </p:spPr>
        <p:txBody>
          <a:bodyPr wrap="none" anchor="ctr">
            <a:spAutoFit/>
          </a:bodyPr>
          <a:lstStyle/>
          <a:p>
            <a:endParaRPr lang="en-US"/>
          </a:p>
        </p:txBody>
      </p:sp>
      <p:pic>
        <p:nvPicPr>
          <p:cNvPr id="118788" name="Picture 4" descr="124861main_Pinatubo91_eruption_from_clark_air_base_06-12-91"/>
          <p:cNvPicPr>
            <a:picLocks noGrp="1" noChangeAspect="1" noChangeArrowheads="1"/>
          </p:cNvPicPr>
          <p:nvPr>
            <p:ph idx="1"/>
          </p:nvPr>
        </p:nvPicPr>
        <p:blipFill>
          <a:blip r:embed="rId3"/>
          <a:srcRect/>
          <a:stretch>
            <a:fillRect/>
          </a:stretch>
        </p:blipFill>
        <p:spPr>
          <a:xfrm>
            <a:off x="4395788" y="198438"/>
            <a:ext cx="4311650" cy="6467475"/>
          </a:xfrm>
          <a:noFill/>
          <a:ln/>
          <a:effectLst>
            <a:outerShdw dist="17961" dir="2700000" algn="ctr" rotWithShape="0">
              <a:srgbClr val="808080">
                <a:alpha val="50000"/>
              </a:srgbClr>
            </a:outerShdw>
          </a:effectLst>
        </p:spPr>
      </p:pic>
      <p:sp>
        <p:nvSpPr>
          <p:cNvPr id="118789" name="Rectangle 5"/>
          <p:cNvSpPr>
            <a:spLocks noGrp="1" noChangeArrowheads="1"/>
          </p:cNvSpPr>
          <p:nvPr>
            <p:ph type="title"/>
          </p:nvPr>
        </p:nvSpPr>
        <p:spPr/>
        <p:txBody>
          <a:bodyPr/>
          <a:lstStyle/>
          <a:p>
            <a:r>
              <a:rPr lang="en-US" smtClean="0"/>
              <a:t/>
            </a:r>
            <a:br>
              <a:rPr lang="en-US" smtClean="0"/>
            </a:br>
            <a:r>
              <a:rPr lang="en-US" smtClean="0"/>
              <a:t>Case example: Mt. Pinatubo</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t/>
            </a:r>
            <a:br>
              <a:rPr lang="en-US" smtClean="0"/>
            </a:br>
            <a:r>
              <a:rPr lang="en-US" smtClean="0"/>
              <a:t> Case example: Mt. Pinatubo</a:t>
            </a:r>
          </a:p>
        </p:txBody>
      </p:sp>
      <p:pic>
        <p:nvPicPr>
          <p:cNvPr id="120835" name="Picture 3" descr="pinatubo01MAY91"/>
          <p:cNvPicPr>
            <a:picLocks noChangeAspect="1" noChangeArrowheads="1"/>
          </p:cNvPicPr>
          <p:nvPr/>
        </p:nvPicPr>
        <p:blipFill>
          <a:blip r:embed="rId3"/>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36" name="Picture 4" descr="pinatubo16JUN91"/>
          <p:cNvPicPr>
            <a:picLocks noChangeAspect="1" noChangeArrowheads="1"/>
          </p:cNvPicPr>
          <p:nvPr/>
        </p:nvPicPr>
        <p:blipFill>
          <a:blip r:embed="rId4"/>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37" name="Picture 5" descr="pinatubo17JUN91"/>
          <p:cNvPicPr>
            <a:picLocks noChangeAspect="1" noChangeArrowheads="1"/>
          </p:cNvPicPr>
          <p:nvPr/>
        </p:nvPicPr>
        <p:blipFill>
          <a:blip r:embed="rId5"/>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38" name="Picture 6" descr="pinatubo18JUN91"/>
          <p:cNvPicPr>
            <a:picLocks noChangeAspect="1" noChangeArrowheads="1"/>
          </p:cNvPicPr>
          <p:nvPr/>
        </p:nvPicPr>
        <p:blipFill>
          <a:blip r:embed="rId6"/>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39" name="Picture 7" descr="pinatubo19JUN91"/>
          <p:cNvPicPr>
            <a:picLocks noChangeAspect="1" noChangeArrowheads="1"/>
          </p:cNvPicPr>
          <p:nvPr/>
        </p:nvPicPr>
        <p:blipFill>
          <a:blip r:embed="rId7"/>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0" name="Picture 8" descr="pinatubo20JUN91"/>
          <p:cNvPicPr>
            <a:picLocks noChangeAspect="1" noChangeArrowheads="1"/>
          </p:cNvPicPr>
          <p:nvPr/>
        </p:nvPicPr>
        <p:blipFill>
          <a:blip r:embed="rId8"/>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1" name="Picture 9" descr="pinatubo21JUN91"/>
          <p:cNvPicPr>
            <a:picLocks noChangeAspect="1" noChangeArrowheads="1"/>
          </p:cNvPicPr>
          <p:nvPr/>
        </p:nvPicPr>
        <p:blipFill>
          <a:blip r:embed="rId9"/>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2" name="Picture 10" descr="pinatubo22JUN91"/>
          <p:cNvPicPr>
            <a:picLocks noChangeAspect="1" noChangeArrowheads="1"/>
          </p:cNvPicPr>
          <p:nvPr/>
        </p:nvPicPr>
        <p:blipFill>
          <a:blip r:embed="rId10"/>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3" name="Picture 11" descr="pinatubo23JUN91"/>
          <p:cNvPicPr>
            <a:picLocks noChangeAspect="1" noChangeArrowheads="1"/>
          </p:cNvPicPr>
          <p:nvPr/>
        </p:nvPicPr>
        <p:blipFill>
          <a:blip r:embed="rId11"/>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4" name="Picture 12" descr="pinatubo24JUN91"/>
          <p:cNvPicPr>
            <a:picLocks noChangeAspect="1" noChangeArrowheads="1"/>
          </p:cNvPicPr>
          <p:nvPr/>
        </p:nvPicPr>
        <p:blipFill>
          <a:blip r:embed="rId12"/>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5" name="Picture 13" descr="pinatubo07JUN91"/>
          <p:cNvPicPr>
            <a:picLocks noChangeAspect="1" noChangeArrowheads="1"/>
          </p:cNvPicPr>
          <p:nvPr/>
        </p:nvPicPr>
        <p:blipFill>
          <a:blip r:embed="rId13"/>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6" name="Picture 14" descr="pinatubo31AUG91"/>
          <p:cNvPicPr>
            <a:picLocks noChangeAspect="1" noChangeArrowheads="1"/>
          </p:cNvPicPr>
          <p:nvPr/>
        </p:nvPicPr>
        <p:blipFill>
          <a:blip r:embed="rId14"/>
          <a:srcRect/>
          <a:stretch>
            <a:fillRect/>
          </a:stretch>
        </p:blipFill>
        <p:spPr bwMode="auto">
          <a:xfrm>
            <a:off x="1233488" y="1598613"/>
            <a:ext cx="6773862" cy="4572000"/>
          </a:xfrm>
          <a:prstGeom prst="rect">
            <a:avLst/>
          </a:prstGeom>
          <a:noFill/>
          <a:ln w="28575">
            <a:solidFill>
              <a:srgbClr val="FFCC66"/>
            </a:solidFill>
            <a:miter lim="800000"/>
            <a:headEnd/>
            <a:tailEnd/>
          </a:ln>
        </p:spPr>
      </p:pic>
      <p:pic>
        <p:nvPicPr>
          <p:cNvPr id="120847" name="Picture 15" descr="ozonebar"/>
          <p:cNvPicPr>
            <a:picLocks noChangeAspect="1" noChangeArrowheads="1"/>
          </p:cNvPicPr>
          <p:nvPr/>
        </p:nvPicPr>
        <p:blipFill>
          <a:blip r:embed="rId15"/>
          <a:srcRect/>
          <a:stretch>
            <a:fillRect/>
          </a:stretch>
        </p:blipFill>
        <p:spPr bwMode="auto">
          <a:xfrm>
            <a:off x="5929313" y="5711825"/>
            <a:ext cx="3087687" cy="965200"/>
          </a:xfrm>
          <a:prstGeom prst="rect">
            <a:avLst/>
          </a:prstGeom>
          <a:noFill/>
          <a:ln w="28575">
            <a:solidFill>
              <a:srgbClr val="FFCC66"/>
            </a:solidFill>
            <a:miter lim="800000"/>
            <a:headEnd/>
            <a:tailEnd/>
          </a:ln>
        </p:spPr>
      </p:pic>
      <p:sp>
        <p:nvSpPr>
          <p:cNvPr id="120848" name="Text Box 16"/>
          <p:cNvSpPr txBox="1">
            <a:spLocks noChangeArrowheads="1"/>
          </p:cNvSpPr>
          <p:nvPr/>
        </p:nvSpPr>
        <p:spPr bwMode="auto">
          <a:xfrm>
            <a:off x="452438" y="6400800"/>
            <a:ext cx="3205162" cy="336550"/>
          </a:xfrm>
          <a:prstGeom prst="rect">
            <a:avLst/>
          </a:prstGeom>
          <a:noFill/>
          <a:ln w="12700">
            <a:noFill/>
            <a:miter lim="800000"/>
            <a:headEnd/>
            <a:tailEnd/>
          </a:ln>
          <a:effectLst/>
        </p:spPr>
        <p:txBody>
          <a:bodyPr>
            <a:spAutoFit/>
          </a:bodyPr>
          <a:lstStyle/>
          <a:p>
            <a:pPr>
              <a:spcBef>
                <a:spcPct val="50000"/>
              </a:spcBef>
            </a:pPr>
            <a:r>
              <a:rPr lang="en-US" sz="800" dirty="0"/>
              <a:t>NASA/Goddard Space Flight Center</a:t>
            </a:r>
            <a:br>
              <a:rPr lang="en-US" sz="800" dirty="0"/>
            </a:br>
            <a:r>
              <a:rPr lang="en-US" sz="800" dirty="0"/>
              <a:t>Scientific Visualization Studio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fade">
                                      <p:cBhvr>
                                        <p:cTn id="7" dur="2000"/>
                                        <p:tgtEl>
                                          <p:spTgt spid="12083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20836"/>
                                        </p:tgtEl>
                                        <p:attrNameLst>
                                          <p:attrName>style.visibility</p:attrName>
                                        </p:attrNameLst>
                                      </p:cBhvr>
                                      <p:to>
                                        <p:strVal val="visible"/>
                                      </p:to>
                                    </p:set>
                                    <p:animEffect transition="in" filter="fade">
                                      <p:cBhvr>
                                        <p:cTn id="11" dur="3000"/>
                                        <p:tgtEl>
                                          <p:spTgt spid="120836"/>
                                        </p:tgtEl>
                                      </p:cBhvr>
                                    </p:animEffec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120837"/>
                                        </p:tgtEl>
                                        <p:attrNameLst>
                                          <p:attrName>style.visibility</p:attrName>
                                        </p:attrNameLst>
                                      </p:cBhvr>
                                      <p:to>
                                        <p:strVal val="visible"/>
                                      </p:to>
                                    </p:set>
                                    <p:animEffect transition="in" filter="fade">
                                      <p:cBhvr>
                                        <p:cTn id="15" dur="3000"/>
                                        <p:tgtEl>
                                          <p:spTgt spid="120837"/>
                                        </p:tgtEl>
                                      </p:cBhvr>
                                    </p:animEffect>
                                  </p:childTnLst>
                                </p:cTn>
                              </p:par>
                            </p:childTnLst>
                          </p:cTn>
                        </p:par>
                        <p:par>
                          <p:cTn id="16" fill="hold">
                            <p:stCondLst>
                              <p:cond delay="8000"/>
                            </p:stCondLst>
                            <p:childTnLst>
                              <p:par>
                                <p:cTn id="17" presetID="10" presetClass="entr" presetSubtype="0" fill="hold" nodeType="afterEffect">
                                  <p:stCondLst>
                                    <p:cond delay="0"/>
                                  </p:stCondLst>
                                  <p:childTnLst>
                                    <p:set>
                                      <p:cBhvr>
                                        <p:cTn id="18" dur="1" fill="hold">
                                          <p:stCondLst>
                                            <p:cond delay="0"/>
                                          </p:stCondLst>
                                        </p:cTn>
                                        <p:tgtEl>
                                          <p:spTgt spid="120838"/>
                                        </p:tgtEl>
                                        <p:attrNameLst>
                                          <p:attrName>style.visibility</p:attrName>
                                        </p:attrNameLst>
                                      </p:cBhvr>
                                      <p:to>
                                        <p:strVal val="visible"/>
                                      </p:to>
                                    </p:set>
                                    <p:animEffect transition="in" filter="fade">
                                      <p:cBhvr>
                                        <p:cTn id="19" dur="3000"/>
                                        <p:tgtEl>
                                          <p:spTgt spid="120838"/>
                                        </p:tgtEl>
                                      </p:cBhvr>
                                    </p:animEffect>
                                  </p:childTnLst>
                                </p:cTn>
                              </p:par>
                            </p:childTnLst>
                          </p:cTn>
                        </p:par>
                        <p:par>
                          <p:cTn id="20" fill="hold">
                            <p:stCondLst>
                              <p:cond delay="11000"/>
                            </p:stCondLst>
                            <p:childTnLst>
                              <p:par>
                                <p:cTn id="21" presetID="10" presetClass="entr" presetSubtype="0" fill="hold" nodeType="afterEffect">
                                  <p:stCondLst>
                                    <p:cond delay="0"/>
                                  </p:stCondLst>
                                  <p:childTnLst>
                                    <p:set>
                                      <p:cBhvr>
                                        <p:cTn id="22" dur="1" fill="hold">
                                          <p:stCondLst>
                                            <p:cond delay="0"/>
                                          </p:stCondLst>
                                        </p:cTn>
                                        <p:tgtEl>
                                          <p:spTgt spid="120839"/>
                                        </p:tgtEl>
                                        <p:attrNameLst>
                                          <p:attrName>style.visibility</p:attrName>
                                        </p:attrNameLst>
                                      </p:cBhvr>
                                      <p:to>
                                        <p:strVal val="visible"/>
                                      </p:to>
                                    </p:set>
                                    <p:animEffect transition="in" filter="fade">
                                      <p:cBhvr>
                                        <p:cTn id="23" dur="3000"/>
                                        <p:tgtEl>
                                          <p:spTgt spid="120839"/>
                                        </p:tgtEl>
                                      </p:cBhvr>
                                    </p:animEffect>
                                  </p:childTnLst>
                                </p:cTn>
                              </p:par>
                            </p:childTnLst>
                          </p:cTn>
                        </p:par>
                        <p:par>
                          <p:cTn id="24" fill="hold">
                            <p:stCondLst>
                              <p:cond delay="14000"/>
                            </p:stCondLst>
                            <p:childTnLst>
                              <p:par>
                                <p:cTn id="25" presetID="10" presetClass="entr" presetSubtype="0" fill="hold" nodeType="afterEffect">
                                  <p:stCondLst>
                                    <p:cond delay="0"/>
                                  </p:stCondLst>
                                  <p:childTnLst>
                                    <p:set>
                                      <p:cBhvr>
                                        <p:cTn id="26" dur="1" fill="hold">
                                          <p:stCondLst>
                                            <p:cond delay="0"/>
                                          </p:stCondLst>
                                        </p:cTn>
                                        <p:tgtEl>
                                          <p:spTgt spid="120840"/>
                                        </p:tgtEl>
                                        <p:attrNameLst>
                                          <p:attrName>style.visibility</p:attrName>
                                        </p:attrNameLst>
                                      </p:cBhvr>
                                      <p:to>
                                        <p:strVal val="visible"/>
                                      </p:to>
                                    </p:set>
                                    <p:animEffect transition="in" filter="fade">
                                      <p:cBhvr>
                                        <p:cTn id="27" dur="3000"/>
                                        <p:tgtEl>
                                          <p:spTgt spid="120840"/>
                                        </p:tgtEl>
                                      </p:cBhvr>
                                    </p:animEffect>
                                  </p:childTnLst>
                                </p:cTn>
                              </p:par>
                            </p:childTnLst>
                          </p:cTn>
                        </p:par>
                        <p:par>
                          <p:cTn id="28" fill="hold">
                            <p:stCondLst>
                              <p:cond delay="17000"/>
                            </p:stCondLst>
                            <p:childTnLst>
                              <p:par>
                                <p:cTn id="29" presetID="10" presetClass="entr" presetSubtype="0" fill="hold" nodeType="afterEffect">
                                  <p:stCondLst>
                                    <p:cond delay="0"/>
                                  </p:stCondLst>
                                  <p:childTnLst>
                                    <p:set>
                                      <p:cBhvr>
                                        <p:cTn id="30" dur="1" fill="hold">
                                          <p:stCondLst>
                                            <p:cond delay="0"/>
                                          </p:stCondLst>
                                        </p:cTn>
                                        <p:tgtEl>
                                          <p:spTgt spid="120841"/>
                                        </p:tgtEl>
                                        <p:attrNameLst>
                                          <p:attrName>style.visibility</p:attrName>
                                        </p:attrNameLst>
                                      </p:cBhvr>
                                      <p:to>
                                        <p:strVal val="visible"/>
                                      </p:to>
                                    </p:set>
                                    <p:animEffect transition="in" filter="fade">
                                      <p:cBhvr>
                                        <p:cTn id="31" dur="3000"/>
                                        <p:tgtEl>
                                          <p:spTgt spid="120841"/>
                                        </p:tgtEl>
                                      </p:cBhvr>
                                    </p:animEffect>
                                  </p:childTnLst>
                                </p:cTn>
                              </p:par>
                            </p:childTnLst>
                          </p:cTn>
                        </p:par>
                        <p:par>
                          <p:cTn id="32" fill="hold">
                            <p:stCondLst>
                              <p:cond delay="20000"/>
                            </p:stCondLst>
                            <p:childTnLst>
                              <p:par>
                                <p:cTn id="33" presetID="10" presetClass="entr" presetSubtype="0" fill="hold" nodeType="afterEffect">
                                  <p:stCondLst>
                                    <p:cond delay="0"/>
                                  </p:stCondLst>
                                  <p:childTnLst>
                                    <p:set>
                                      <p:cBhvr>
                                        <p:cTn id="34" dur="1" fill="hold">
                                          <p:stCondLst>
                                            <p:cond delay="0"/>
                                          </p:stCondLst>
                                        </p:cTn>
                                        <p:tgtEl>
                                          <p:spTgt spid="120842"/>
                                        </p:tgtEl>
                                        <p:attrNameLst>
                                          <p:attrName>style.visibility</p:attrName>
                                        </p:attrNameLst>
                                      </p:cBhvr>
                                      <p:to>
                                        <p:strVal val="visible"/>
                                      </p:to>
                                    </p:set>
                                    <p:animEffect transition="in" filter="fade">
                                      <p:cBhvr>
                                        <p:cTn id="35" dur="3000"/>
                                        <p:tgtEl>
                                          <p:spTgt spid="120842"/>
                                        </p:tgtEl>
                                      </p:cBhvr>
                                    </p:animEffect>
                                  </p:childTnLst>
                                </p:cTn>
                              </p:par>
                            </p:childTnLst>
                          </p:cTn>
                        </p:par>
                        <p:par>
                          <p:cTn id="36" fill="hold">
                            <p:stCondLst>
                              <p:cond delay="23000"/>
                            </p:stCondLst>
                            <p:childTnLst>
                              <p:par>
                                <p:cTn id="37" presetID="10" presetClass="entr" presetSubtype="0" fill="hold" nodeType="afterEffect">
                                  <p:stCondLst>
                                    <p:cond delay="0"/>
                                  </p:stCondLst>
                                  <p:childTnLst>
                                    <p:set>
                                      <p:cBhvr>
                                        <p:cTn id="38" dur="1" fill="hold">
                                          <p:stCondLst>
                                            <p:cond delay="0"/>
                                          </p:stCondLst>
                                        </p:cTn>
                                        <p:tgtEl>
                                          <p:spTgt spid="120843"/>
                                        </p:tgtEl>
                                        <p:attrNameLst>
                                          <p:attrName>style.visibility</p:attrName>
                                        </p:attrNameLst>
                                      </p:cBhvr>
                                      <p:to>
                                        <p:strVal val="visible"/>
                                      </p:to>
                                    </p:set>
                                    <p:animEffect transition="in" filter="fade">
                                      <p:cBhvr>
                                        <p:cTn id="39" dur="3000"/>
                                        <p:tgtEl>
                                          <p:spTgt spid="120843"/>
                                        </p:tgtEl>
                                      </p:cBhvr>
                                    </p:animEffect>
                                  </p:childTnLst>
                                </p:cTn>
                              </p:par>
                            </p:childTnLst>
                          </p:cTn>
                        </p:par>
                        <p:par>
                          <p:cTn id="40" fill="hold">
                            <p:stCondLst>
                              <p:cond delay="26000"/>
                            </p:stCondLst>
                            <p:childTnLst>
                              <p:par>
                                <p:cTn id="41" presetID="10" presetClass="entr" presetSubtype="0" fill="hold" nodeType="afterEffect">
                                  <p:stCondLst>
                                    <p:cond delay="0"/>
                                  </p:stCondLst>
                                  <p:childTnLst>
                                    <p:set>
                                      <p:cBhvr>
                                        <p:cTn id="42" dur="1" fill="hold">
                                          <p:stCondLst>
                                            <p:cond delay="0"/>
                                          </p:stCondLst>
                                        </p:cTn>
                                        <p:tgtEl>
                                          <p:spTgt spid="120844"/>
                                        </p:tgtEl>
                                        <p:attrNameLst>
                                          <p:attrName>style.visibility</p:attrName>
                                        </p:attrNameLst>
                                      </p:cBhvr>
                                      <p:to>
                                        <p:strVal val="visible"/>
                                      </p:to>
                                    </p:set>
                                    <p:animEffect transition="in" filter="fade">
                                      <p:cBhvr>
                                        <p:cTn id="43" dur="3000"/>
                                        <p:tgtEl>
                                          <p:spTgt spid="120844"/>
                                        </p:tgtEl>
                                      </p:cBhvr>
                                    </p:animEffect>
                                  </p:childTnLst>
                                </p:cTn>
                              </p:par>
                            </p:childTnLst>
                          </p:cTn>
                        </p:par>
                        <p:par>
                          <p:cTn id="44" fill="hold">
                            <p:stCondLst>
                              <p:cond delay="29000"/>
                            </p:stCondLst>
                            <p:childTnLst>
                              <p:par>
                                <p:cTn id="45" presetID="10" presetClass="entr" presetSubtype="0" fill="hold" nodeType="afterEffect">
                                  <p:stCondLst>
                                    <p:cond delay="0"/>
                                  </p:stCondLst>
                                  <p:childTnLst>
                                    <p:set>
                                      <p:cBhvr>
                                        <p:cTn id="46" dur="1" fill="hold">
                                          <p:stCondLst>
                                            <p:cond delay="0"/>
                                          </p:stCondLst>
                                        </p:cTn>
                                        <p:tgtEl>
                                          <p:spTgt spid="120845"/>
                                        </p:tgtEl>
                                        <p:attrNameLst>
                                          <p:attrName>style.visibility</p:attrName>
                                        </p:attrNameLst>
                                      </p:cBhvr>
                                      <p:to>
                                        <p:strVal val="visible"/>
                                      </p:to>
                                    </p:set>
                                    <p:animEffect transition="in" filter="fade">
                                      <p:cBhvr>
                                        <p:cTn id="47" dur="3000"/>
                                        <p:tgtEl>
                                          <p:spTgt spid="120845"/>
                                        </p:tgtEl>
                                      </p:cBhvr>
                                    </p:animEffect>
                                  </p:childTnLst>
                                </p:cTn>
                              </p:par>
                            </p:childTnLst>
                          </p:cTn>
                        </p:par>
                        <p:par>
                          <p:cTn id="48" fill="hold">
                            <p:stCondLst>
                              <p:cond delay="32000"/>
                            </p:stCondLst>
                            <p:childTnLst>
                              <p:par>
                                <p:cTn id="49" presetID="10" presetClass="entr" presetSubtype="0" fill="hold" nodeType="afterEffect">
                                  <p:stCondLst>
                                    <p:cond delay="0"/>
                                  </p:stCondLst>
                                  <p:childTnLst>
                                    <p:set>
                                      <p:cBhvr>
                                        <p:cTn id="50" dur="1" fill="hold">
                                          <p:stCondLst>
                                            <p:cond delay="0"/>
                                          </p:stCondLst>
                                        </p:cTn>
                                        <p:tgtEl>
                                          <p:spTgt spid="120846"/>
                                        </p:tgtEl>
                                        <p:attrNameLst>
                                          <p:attrName>style.visibility</p:attrName>
                                        </p:attrNameLst>
                                      </p:cBhvr>
                                      <p:to>
                                        <p:strVal val="visible"/>
                                      </p:to>
                                    </p:set>
                                    <p:animEffect transition="in" filter="fade">
                                      <p:cBhvr>
                                        <p:cTn id="51" dur="3000"/>
                                        <p:tgtEl>
                                          <p:spTgt spid="120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mtClean="0"/>
              <a:t>Weathering processes</a:t>
            </a:r>
          </a:p>
        </p:txBody>
      </p:sp>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a:solidFill>
                  <a:srgbClr val="FFFFFF"/>
                </a:solidFill>
              </a:rPr>
              <a:t>Weathering: The breaking down of rocks and soils in situ through physical or chemical means</a:t>
            </a:r>
            <a:endParaRPr lang="en-US" sz="2000">
              <a:solidFill>
                <a:srgbClr val="FFFFFF"/>
              </a:solidFill>
            </a:endParaRPr>
          </a:p>
        </p:txBody>
      </p:sp>
      <p:sp>
        <p:nvSpPr>
          <p:cNvPr id="2" name="Rectangle 3"/>
          <p:cNvSpPr>
            <a:spLocks noChangeArrowheads="1"/>
          </p:cNvSpPr>
          <p:nvPr/>
        </p:nvSpPr>
        <p:spPr bwMode="auto">
          <a:xfrm>
            <a:off x="152400" y="2057400"/>
            <a:ext cx="3276600" cy="2895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Physical Weathering</a:t>
            </a:r>
          </a:p>
          <a:p>
            <a:pPr marL="742950" lvl="1" indent="-285750" eaLnBrk="1" hangingPunct="1">
              <a:spcBef>
                <a:spcPct val="20000"/>
              </a:spcBef>
              <a:buFontTx/>
              <a:buChar char="•"/>
            </a:pPr>
            <a:r>
              <a:rPr lang="en-US" sz="2000" dirty="0">
                <a:solidFill>
                  <a:srgbClr val="000000"/>
                </a:solidFill>
              </a:rPr>
              <a:t>Thermal expansion</a:t>
            </a:r>
          </a:p>
          <a:p>
            <a:pPr marL="742950" lvl="1" indent="-285750" eaLnBrk="1" hangingPunct="1">
              <a:spcBef>
                <a:spcPct val="20000"/>
              </a:spcBef>
              <a:buFontTx/>
              <a:buChar char="•"/>
            </a:pPr>
            <a:r>
              <a:rPr lang="en-US" sz="2000" dirty="0">
                <a:solidFill>
                  <a:srgbClr val="000000"/>
                </a:solidFill>
              </a:rPr>
              <a:t>Frost shattering</a:t>
            </a:r>
          </a:p>
          <a:p>
            <a:pPr marL="742950" lvl="1" indent="-285750" eaLnBrk="1" hangingPunct="1">
              <a:spcBef>
                <a:spcPct val="20000"/>
              </a:spcBef>
              <a:buFontTx/>
              <a:buChar char="•"/>
            </a:pPr>
            <a:r>
              <a:rPr lang="en-US" sz="2000" dirty="0">
                <a:solidFill>
                  <a:srgbClr val="000000"/>
                </a:solidFill>
              </a:rPr>
              <a:t>Pressure release</a:t>
            </a:r>
          </a:p>
        </p:txBody>
      </p:sp>
      <p:pic>
        <p:nvPicPr>
          <p:cNvPr id="105490" name="Picture 18" descr="ER"/>
          <p:cNvPicPr>
            <a:picLocks noChangeAspect="1" noChangeArrowheads="1"/>
          </p:cNvPicPr>
          <p:nvPr/>
        </p:nvPicPr>
        <p:blipFill>
          <a:blip r:embed="rId3"/>
          <a:srcRect/>
          <a:stretch>
            <a:fillRect/>
          </a:stretch>
        </p:blipFill>
        <p:spPr bwMode="auto">
          <a:xfrm>
            <a:off x="4876800" y="2133600"/>
            <a:ext cx="4133850" cy="2681288"/>
          </a:xfrm>
          <a:prstGeom prst="rect">
            <a:avLst/>
          </a:prstGeom>
          <a:noFill/>
        </p:spPr>
      </p:pic>
      <p:sp>
        <p:nvSpPr>
          <p:cNvPr id="105491" name="Text Box 19"/>
          <p:cNvSpPr txBox="1">
            <a:spLocks noChangeArrowheads="1"/>
          </p:cNvSpPr>
          <p:nvPr/>
        </p:nvSpPr>
        <p:spPr bwMode="auto">
          <a:xfrm>
            <a:off x="6781800" y="2362200"/>
            <a:ext cx="2362200" cy="366713"/>
          </a:xfrm>
          <a:prstGeom prst="rect">
            <a:avLst/>
          </a:prstGeom>
          <a:noFill/>
          <a:ln w="9525">
            <a:noFill/>
            <a:miter lim="800000"/>
            <a:headEnd/>
            <a:tailEnd/>
          </a:ln>
          <a:effectLst/>
        </p:spPr>
        <p:txBody>
          <a:bodyPr>
            <a:spAutoFit/>
          </a:bodyPr>
          <a:lstStyle/>
          <a:p>
            <a:pPr>
              <a:spcBef>
                <a:spcPct val="50000"/>
              </a:spcBef>
            </a:pPr>
            <a:r>
              <a:rPr lang="en-US"/>
              <a:t>Enchanted Rock, TX</a:t>
            </a:r>
          </a:p>
        </p:txBody>
      </p:sp>
      <p:pic>
        <p:nvPicPr>
          <p:cNvPr id="105492" name="Picture 20" descr="wea_talus"/>
          <p:cNvPicPr>
            <a:picLocks noChangeAspect="1" noChangeArrowheads="1"/>
          </p:cNvPicPr>
          <p:nvPr/>
        </p:nvPicPr>
        <p:blipFill>
          <a:blip r:embed="rId4"/>
          <a:srcRect/>
          <a:stretch>
            <a:fillRect/>
          </a:stretch>
        </p:blipFill>
        <p:spPr bwMode="auto">
          <a:xfrm>
            <a:off x="3733800" y="4495800"/>
            <a:ext cx="3429000" cy="2200275"/>
          </a:xfrm>
          <a:prstGeom prst="rect">
            <a:avLst/>
          </a:prstGeom>
          <a:noFill/>
        </p:spPr>
      </p:pic>
      <p:sp>
        <p:nvSpPr>
          <p:cNvPr id="105493" name="Text Box 21"/>
          <p:cNvSpPr txBox="1">
            <a:spLocks noChangeArrowheads="1"/>
          </p:cNvSpPr>
          <p:nvPr/>
        </p:nvSpPr>
        <p:spPr bwMode="auto">
          <a:xfrm>
            <a:off x="6858000" y="2133600"/>
            <a:ext cx="2133600" cy="366713"/>
          </a:xfrm>
          <a:prstGeom prst="rect">
            <a:avLst/>
          </a:prstGeom>
          <a:noFill/>
          <a:ln w="9525">
            <a:noFill/>
            <a:miter lim="800000"/>
            <a:headEnd/>
            <a:tailEnd/>
          </a:ln>
          <a:effectLst/>
        </p:spPr>
        <p:txBody>
          <a:bodyPr>
            <a:spAutoFit/>
          </a:bodyPr>
          <a:lstStyle/>
          <a:p>
            <a:pPr>
              <a:spcBef>
                <a:spcPct val="50000"/>
              </a:spcBef>
            </a:pPr>
            <a:r>
              <a:rPr lang="en-US"/>
              <a:t>Thermal expansion</a:t>
            </a:r>
          </a:p>
        </p:txBody>
      </p:sp>
      <p:sp>
        <p:nvSpPr>
          <p:cNvPr id="105495" name="Text Box 23"/>
          <p:cNvSpPr txBox="1">
            <a:spLocks noChangeArrowheads="1"/>
          </p:cNvSpPr>
          <p:nvPr/>
        </p:nvSpPr>
        <p:spPr bwMode="auto">
          <a:xfrm>
            <a:off x="5410200" y="4495800"/>
            <a:ext cx="2133600" cy="366713"/>
          </a:xfrm>
          <a:prstGeom prst="rect">
            <a:avLst/>
          </a:prstGeom>
          <a:noFill/>
          <a:ln w="9525">
            <a:noFill/>
            <a:miter lim="800000"/>
            <a:headEnd/>
            <a:tailEnd/>
          </a:ln>
          <a:effectLst/>
        </p:spPr>
        <p:txBody>
          <a:bodyPr>
            <a:spAutoFit/>
          </a:bodyPr>
          <a:lstStyle/>
          <a:p>
            <a:pPr>
              <a:spcBef>
                <a:spcPct val="50000"/>
              </a:spcBef>
            </a:pPr>
            <a:r>
              <a:rPr lang="en-US"/>
              <a:t>Frost shattering</a:t>
            </a:r>
          </a:p>
        </p:txBody>
      </p:sp>
      <p:pic>
        <p:nvPicPr>
          <p:cNvPr id="105496" name="Picture 24" descr="271237897_e5cf3e83ae_o"/>
          <p:cNvPicPr>
            <a:picLocks noChangeAspect="1" noChangeArrowheads="1"/>
          </p:cNvPicPr>
          <p:nvPr/>
        </p:nvPicPr>
        <p:blipFill>
          <a:blip r:embed="rId5"/>
          <a:srcRect/>
          <a:stretch>
            <a:fillRect/>
          </a:stretch>
        </p:blipFill>
        <p:spPr bwMode="auto">
          <a:xfrm>
            <a:off x="304800" y="4114800"/>
            <a:ext cx="3581400" cy="2379663"/>
          </a:xfrm>
          <a:prstGeom prst="rect">
            <a:avLst/>
          </a:prstGeom>
          <a:noFill/>
        </p:spPr>
      </p:pic>
      <p:sp>
        <p:nvSpPr>
          <p:cNvPr id="105497" name="Text Box 25"/>
          <p:cNvSpPr txBox="1">
            <a:spLocks noChangeArrowheads="1"/>
          </p:cNvSpPr>
          <p:nvPr/>
        </p:nvSpPr>
        <p:spPr bwMode="auto">
          <a:xfrm>
            <a:off x="1600200" y="4343400"/>
            <a:ext cx="2362200" cy="366713"/>
          </a:xfrm>
          <a:prstGeom prst="rect">
            <a:avLst/>
          </a:prstGeom>
          <a:noFill/>
          <a:ln w="9525">
            <a:noFill/>
            <a:miter lim="800000"/>
            <a:headEnd/>
            <a:tailEnd/>
          </a:ln>
          <a:effectLst/>
        </p:spPr>
        <p:txBody>
          <a:bodyPr>
            <a:spAutoFit/>
          </a:bodyPr>
          <a:lstStyle/>
          <a:p>
            <a:pPr>
              <a:spcBef>
                <a:spcPct val="50000"/>
              </a:spcBef>
            </a:pPr>
            <a:r>
              <a:rPr lang="en-US"/>
              <a:t>Alabama Hills, CA</a:t>
            </a:r>
          </a:p>
        </p:txBody>
      </p:sp>
      <p:sp>
        <p:nvSpPr>
          <p:cNvPr id="105498" name="Text Box 26"/>
          <p:cNvSpPr txBox="1">
            <a:spLocks noChangeArrowheads="1"/>
          </p:cNvSpPr>
          <p:nvPr/>
        </p:nvSpPr>
        <p:spPr bwMode="auto">
          <a:xfrm>
            <a:off x="1676400" y="4114800"/>
            <a:ext cx="2133600" cy="366713"/>
          </a:xfrm>
          <a:prstGeom prst="rect">
            <a:avLst/>
          </a:prstGeom>
          <a:noFill/>
          <a:ln w="9525">
            <a:noFill/>
            <a:miter lim="800000"/>
            <a:headEnd/>
            <a:tailEnd/>
          </a:ln>
          <a:effectLst/>
        </p:spPr>
        <p:txBody>
          <a:bodyPr>
            <a:spAutoFit/>
          </a:bodyPr>
          <a:lstStyle/>
          <a:p>
            <a:pPr>
              <a:spcBef>
                <a:spcPct val="50000"/>
              </a:spcBef>
            </a:pPr>
            <a:r>
              <a:rPr lang="en-US"/>
              <a:t>Pressure release</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smtClean="0"/>
              <a:t>Weathering processes</a:t>
            </a:r>
          </a:p>
        </p:txBody>
      </p:sp>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a:solidFill>
                  <a:srgbClr val="FFFFFF"/>
                </a:solidFill>
              </a:rPr>
              <a:t>Weathering: The breaking down of rocks and soils in situ through physical or chemical means</a:t>
            </a:r>
            <a:endParaRPr lang="en-US" sz="2000">
              <a:solidFill>
                <a:srgbClr val="FFFFFF"/>
              </a:solidFill>
            </a:endParaRPr>
          </a:p>
        </p:txBody>
      </p:sp>
      <p:sp>
        <p:nvSpPr>
          <p:cNvPr id="2" name="Rectangle 3"/>
          <p:cNvSpPr>
            <a:spLocks noChangeArrowheads="1"/>
          </p:cNvSpPr>
          <p:nvPr/>
        </p:nvSpPr>
        <p:spPr bwMode="auto">
          <a:xfrm>
            <a:off x="152400" y="2057400"/>
            <a:ext cx="3810000" cy="28956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Chemical Weathering</a:t>
            </a:r>
          </a:p>
          <a:p>
            <a:pPr marL="742950" lvl="1" indent="-285750" eaLnBrk="1" hangingPunct="1">
              <a:spcBef>
                <a:spcPct val="20000"/>
              </a:spcBef>
              <a:buFontTx/>
              <a:buChar char="•"/>
            </a:pPr>
            <a:r>
              <a:rPr lang="en-US" sz="2000" dirty="0">
                <a:solidFill>
                  <a:srgbClr val="000000"/>
                </a:solidFill>
              </a:rPr>
              <a:t>Dissolution (carbonation, sulfuric acid)</a:t>
            </a:r>
          </a:p>
          <a:p>
            <a:pPr marL="742950" lvl="1" indent="-285750" eaLnBrk="1" hangingPunct="1">
              <a:spcBef>
                <a:spcPct val="20000"/>
              </a:spcBef>
              <a:buFontTx/>
              <a:buChar char="•"/>
            </a:pPr>
            <a:r>
              <a:rPr lang="en-US" sz="2000" dirty="0">
                <a:solidFill>
                  <a:srgbClr val="000000"/>
                </a:solidFill>
              </a:rPr>
              <a:t>Hydration</a:t>
            </a:r>
          </a:p>
          <a:p>
            <a:pPr marL="742950" lvl="1" indent="-285750" eaLnBrk="1" hangingPunct="1">
              <a:spcBef>
                <a:spcPct val="20000"/>
              </a:spcBef>
              <a:buFontTx/>
              <a:buChar char="•"/>
            </a:pPr>
            <a:r>
              <a:rPr lang="en-US" sz="2000" dirty="0">
                <a:solidFill>
                  <a:srgbClr val="000000"/>
                </a:solidFill>
              </a:rPr>
              <a:t>Oxidation</a:t>
            </a:r>
          </a:p>
        </p:txBody>
      </p:sp>
      <p:pic>
        <p:nvPicPr>
          <p:cNvPr id="107533" name="Picture 13" descr="spelunking-2"/>
          <p:cNvPicPr>
            <a:picLocks noChangeAspect="1" noChangeArrowheads="1"/>
          </p:cNvPicPr>
          <p:nvPr/>
        </p:nvPicPr>
        <p:blipFill>
          <a:blip r:embed="rId3"/>
          <a:srcRect/>
          <a:stretch>
            <a:fillRect/>
          </a:stretch>
        </p:blipFill>
        <p:spPr bwMode="auto">
          <a:xfrm>
            <a:off x="5334000" y="2133600"/>
            <a:ext cx="3810000" cy="2543175"/>
          </a:xfrm>
          <a:prstGeom prst="rect">
            <a:avLst/>
          </a:prstGeom>
          <a:noFill/>
        </p:spPr>
      </p:pic>
      <p:sp>
        <p:nvSpPr>
          <p:cNvPr id="107528" name="Text Box 8"/>
          <p:cNvSpPr txBox="1">
            <a:spLocks noChangeArrowheads="1"/>
          </p:cNvSpPr>
          <p:nvPr/>
        </p:nvSpPr>
        <p:spPr bwMode="auto">
          <a:xfrm>
            <a:off x="7696200" y="4267200"/>
            <a:ext cx="14478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Dissolution</a:t>
            </a:r>
          </a:p>
        </p:txBody>
      </p:sp>
      <p:pic>
        <p:nvPicPr>
          <p:cNvPr id="107534" name="Picture 14" descr="gypsum_cueva_de_los_cristales"/>
          <p:cNvPicPr>
            <a:picLocks noChangeAspect="1" noChangeArrowheads="1"/>
          </p:cNvPicPr>
          <p:nvPr/>
        </p:nvPicPr>
        <p:blipFill>
          <a:blip r:embed="rId4"/>
          <a:srcRect/>
          <a:stretch>
            <a:fillRect/>
          </a:stretch>
        </p:blipFill>
        <p:spPr bwMode="auto">
          <a:xfrm>
            <a:off x="381000" y="3976688"/>
            <a:ext cx="2667000" cy="2541587"/>
          </a:xfrm>
          <a:prstGeom prst="rect">
            <a:avLst/>
          </a:prstGeom>
          <a:noFill/>
        </p:spPr>
      </p:pic>
      <p:sp>
        <p:nvSpPr>
          <p:cNvPr id="107531" name="Text Box 11"/>
          <p:cNvSpPr txBox="1">
            <a:spLocks noChangeArrowheads="1"/>
          </p:cNvSpPr>
          <p:nvPr/>
        </p:nvSpPr>
        <p:spPr bwMode="auto">
          <a:xfrm>
            <a:off x="381000" y="6172200"/>
            <a:ext cx="20574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Mexico</a:t>
            </a:r>
          </a:p>
        </p:txBody>
      </p:sp>
      <p:sp>
        <p:nvSpPr>
          <p:cNvPr id="107532" name="Text Box 12"/>
          <p:cNvSpPr txBox="1">
            <a:spLocks noChangeArrowheads="1"/>
          </p:cNvSpPr>
          <p:nvPr/>
        </p:nvSpPr>
        <p:spPr bwMode="auto">
          <a:xfrm>
            <a:off x="381000" y="58674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Hydrated gypsum</a:t>
            </a:r>
          </a:p>
        </p:txBody>
      </p:sp>
      <p:pic>
        <p:nvPicPr>
          <p:cNvPr id="107535" name="Picture 15" descr="ayers-rock-1"/>
          <p:cNvPicPr>
            <a:picLocks noChangeAspect="1" noChangeArrowheads="1"/>
          </p:cNvPicPr>
          <p:nvPr/>
        </p:nvPicPr>
        <p:blipFill>
          <a:blip r:embed="rId5"/>
          <a:srcRect/>
          <a:stretch>
            <a:fillRect/>
          </a:stretch>
        </p:blipFill>
        <p:spPr bwMode="auto">
          <a:xfrm>
            <a:off x="3581400" y="4191000"/>
            <a:ext cx="3448050" cy="2489200"/>
          </a:xfrm>
          <a:prstGeom prst="rect">
            <a:avLst/>
          </a:prstGeom>
          <a:noFill/>
        </p:spPr>
      </p:pic>
      <p:sp>
        <p:nvSpPr>
          <p:cNvPr id="107529" name="Text Box 9"/>
          <p:cNvSpPr txBox="1">
            <a:spLocks noChangeArrowheads="1"/>
          </p:cNvSpPr>
          <p:nvPr/>
        </p:nvSpPr>
        <p:spPr bwMode="auto">
          <a:xfrm>
            <a:off x="3581400" y="60198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Oxidation</a:t>
            </a:r>
          </a:p>
        </p:txBody>
      </p:sp>
      <p:sp>
        <p:nvSpPr>
          <p:cNvPr id="107536" name="Text Box 16"/>
          <p:cNvSpPr txBox="1">
            <a:spLocks noChangeArrowheads="1"/>
          </p:cNvSpPr>
          <p:nvPr/>
        </p:nvSpPr>
        <p:spPr bwMode="auto">
          <a:xfrm>
            <a:off x="3581400" y="6324600"/>
            <a:ext cx="31242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Ayer’s Rock, Australia</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9585" name="Picture 17" descr="art8ax"/>
          <p:cNvPicPr>
            <a:picLocks noChangeAspect="1" noChangeArrowheads="1"/>
          </p:cNvPicPr>
          <p:nvPr/>
        </p:nvPicPr>
        <p:blipFill>
          <a:blip r:embed="rId3"/>
          <a:srcRect/>
          <a:stretch>
            <a:fillRect/>
          </a:stretch>
        </p:blipFill>
        <p:spPr bwMode="auto">
          <a:xfrm>
            <a:off x="4267200" y="4495800"/>
            <a:ext cx="3276600" cy="2184400"/>
          </a:xfrm>
          <a:prstGeom prst="rect">
            <a:avLst/>
          </a:prstGeom>
          <a:noFill/>
        </p:spPr>
      </p:pic>
      <p:sp>
        <p:nvSpPr>
          <p:cNvPr id="109570" name="Rectangle 2"/>
          <p:cNvSpPr>
            <a:spLocks noGrp="1" noChangeArrowheads="1"/>
          </p:cNvSpPr>
          <p:nvPr>
            <p:ph type="title"/>
          </p:nvPr>
        </p:nvSpPr>
        <p:spPr/>
        <p:txBody>
          <a:bodyPr/>
          <a:lstStyle/>
          <a:p>
            <a:r>
              <a:rPr lang="en-US" smtClean="0"/>
              <a:t>Erosional processes</a:t>
            </a:r>
          </a:p>
        </p:txBody>
      </p:sp>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a:solidFill>
                  <a:srgbClr val="FFFFFF"/>
                </a:solidFill>
              </a:rPr>
              <a:t>Erosion: The removal of soil and rock</a:t>
            </a:r>
            <a:endParaRPr lang="en-US" sz="2000">
              <a:solidFill>
                <a:srgbClr val="FFFFFF"/>
              </a:solidFill>
            </a:endParaRPr>
          </a:p>
        </p:txBody>
      </p:sp>
      <p:sp>
        <p:nvSpPr>
          <p:cNvPr id="2" name="Rectangle 3"/>
          <p:cNvSpPr>
            <a:spLocks noChangeArrowheads="1"/>
          </p:cNvSpPr>
          <p:nvPr/>
        </p:nvSpPr>
        <p:spPr bwMode="auto">
          <a:xfrm>
            <a:off x="152400" y="2057400"/>
            <a:ext cx="3810000" cy="1676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Water (Fluvial)</a:t>
            </a:r>
          </a:p>
          <a:p>
            <a:pPr marL="742950" lvl="1" indent="-285750" eaLnBrk="1" hangingPunct="1">
              <a:spcBef>
                <a:spcPct val="20000"/>
              </a:spcBef>
              <a:buFontTx/>
              <a:buChar char="•"/>
            </a:pPr>
            <a:r>
              <a:rPr lang="en-US" sz="2000" dirty="0">
                <a:solidFill>
                  <a:srgbClr val="000000"/>
                </a:solidFill>
              </a:rPr>
              <a:t>Gully formation</a:t>
            </a:r>
          </a:p>
          <a:p>
            <a:pPr marL="742950" lvl="1" indent="-285750" eaLnBrk="1" hangingPunct="1">
              <a:spcBef>
                <a:spcPct val="20000"/>
              </a:spcBef>
              <a:buFontTx/>
              <a:buChar char="•"/>
            </a:pPr>
            <a:r>
              <a:rPr lang="en-US" sz="2000" dirty="0">
                <a:solidFill>
                  <a:srgbClr val="000000"/>
                </a:solidFill>
              </a:rPr>
              <a:t>Streams and rivers</a:t>
            </a:r>
          </a:p>
          <a:p>
            <a:pPr marL="742950" lvl="1" indent="-285750" eaLnBrk="1" hangingPunct="1">
              <a:spcBef>
                <a:spcPct val="20000"/>
              </a:spcBef>
              <a:buFontTx/>
              <a:buChar char="•"/>
            </a:pPr>
            <a:r>
              <a:rPr lang="en-US" sz="2000" dirty="0">
                <a:solidFill>
                  <a:srgbClr val="000000"/>
                </a:solidFill>
              </a:rPr>
              <a:t>Coastline</a:t>
            </a:r>
          </a:p>
        </p:txBody>
      </p:sp>
      <p:pic>
        <p:nvPicPr>
          <p:cNvPr id="109583" name="Picture 15" descr="84193352_a38ff942cc"/>
          <p:cNvPicPr>
            <a:picLocks noChangeAspect="1" noChangeArrowheads="1"/>
          </p:cNvPicPr>
          <p:nvPr/>
        </p:nvPicPr>
        <p:blipFill>
          <a:blip r:embed="rId4"/>
          <a:srcRect/>
          <a:stretch>
            <a:fillRect/>
          </a:stretch>
        </p:blipFill>
        <p:spPr bwMode="auto">
          <a:xfrm>
            <a:off x="152400" y="4191000"/>
            <a:ext cx="3429000" cy="2276475"/>
          </a:xfrm>
          <a:prstGeom prst="rect">
            <a:avLst/>
          </a:prstGeom>
          <a:noFill/>
        </p:spPr>
      </p:pic>
      <p:sp>
        <p:nvSpPr>
          <p:cNvPr id="109577" name="Text Box 9"/>
          <p:cNvSpPr txBox="1">
            <a:spLocks noChangeArrowheads="1"/>
          </p:cNvSpPr>
          <p:nvPr/>
        </p:nvSpPr>
        <p:spPr bwMode="auto">
          <a:xfrm>
            <a:off x="152400" y="60960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Big Island, Hawaii</a:t>
            </a:r>
          </a:p>
        </p:txBody>
      </p:sp>
      <p:sp>
        <p:nvSpPr>
          <p:cNvPr id="109579" name="Text Box 11"/>
          <p:cNvSpPr txBox="1">
            <a:spLocks noChangeArrowheads="1"/>
          </p:cNvSpPr>
          <p:nvPr/>
        </p:nvSpPr>
        <p:spPr bwMode="auto">
          <a:xfrm>
            <a:off x="152400" y="58674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Gullies</a:t>
            </a:r>
          </a:p>
        </p:txBody>
      </p:sp>
      <p:pic>
        <p:nvPicPr>
          <p:cNvPr id="109584" name="Picture 16" descr="SatelliteIrtyshRiverRussia"/>
          <p:cNvPicPr>
            <a:picLocks noChangeAspect="1" noChangeArrowheads="1"/>
          </p:cNvPicPr>
          <p:nvPr/>
        </p:nvPicPr>
        <p:blipFill>
          <a:blip r:embed="rId5"/>
          <a:srcRect/>
          <a:stretch>
            <a:fillRect/>
          </a:stretch>
        </p:blipFill>
        <p:spPr bwMode="auto">
          <a:xfrm>
            <a:off x="5943600" y="1447800"/>
            <a:ext cx="3200400" cy="3200400"/>
          </a:xfrm>
          <a:prstGeom prst="rect">
            <a:avLst/>
          </a:prstGeom>
          <a:noFill/>
        </p:spPr>
      </p:pic>
      <p:sp>
        <p:nvSpPr>
          <p:cNvPr id="109574" name="Text Box 6"/>
          <p:cNvSpPr txBox="1">
            <a:spLocks noChangeArrowheads="1"/>
          </p:cNvSpPr>
          <p:nvPr/>
        </p:nvSpPr>
        <p:spPr bwMode="auto">
          <a:xfrm>
            <a:off x="5943600" y="1462088"/>
            <a:ext cx="2438400" cy="366712"/>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Irtysh river, Russia</a:t>
            </a:r>
          </a:p>
        </p:txBody>
      </p:sp>
      <p:sp>
        <p:nvSpPr>
          <p:cNvPr id="109586" name="Text Box 18"/>
          <p:cNvSpPr txBox="1">
            <a:spLocks noChangeArrowheads="1"/>
          </p:cNvSpPr>
          <p:nvPr/>
        </p:nvSpPr>
        <p:spPr bwMode="auto">
          <a:xfrm>
            <a:off x="4267200" y="63246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Big Island, Hawaii</a:t>
            </a:r>
          </a:p>
        </p:txBody>
      </p:sp>
      <p:sp>
        <p:nvSpPr>
          <p:cNvPr id="109587" name="Text Box 19"/>
          <p:cNvSpPr txBox="1">
            <a:spLocks noChangeArrowheads="1"/>
          </p:cNvSpPr>
          <p:nvPr/>
        </p:nvSpPr>
        <p:spPr bwMode="auto">
          <a:xfrm>
            <a:off x="4267200" y="60960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Coastline erosion</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mtClean="0"/>
              <a:t>Erosional processes</a:t>
            </a:r>
          </a:p>
        </p:txBody>
      </p:sp>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a:solidFill>
                  <a:srgbClr val="FFFFFF"/>
                </a:solidFill>
              </a:rPr>
              <a:t>Erosion: The removal of soil and rock</a:t>
            </a:r>
            <a:endParaRPr lang="en-US" sz="2000">
              <a:solidFill>
                <a:srgbClr val="FFFFFF"/>
              </a:solidFill>
            </a:endParaRPr>
          </a:p>
        </p:txBody>
      </p:sp>
      <p:sp>
        <p:nvSpPr>
          <p:cNvPr id="2" name="Rectangle 3"/>
          <p:cNvSpPr>
            <a:spLocks noChangeArrowheads="1"/>
          </p:cNvSpPr>
          <p:nvPr/>
        </p:nvSpPr>
        <p:spPr bwMode="auto">
          <a:xfrm>
            <a:off x="152400" y="2057400"/>
            <a:ext cx="3810000" cy="1676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Ice (Glacial)</a:t>
            </a:r>
          </a:p>
          <a:p>
            <a:pPr marL="742950" lvl="1" indent="-285750" eaLnBrk="1" hangingPunct="1">
              <a:spcBef>
                <a:spcPct val="20000"/>
              </a:spcBef>
              <a:buFontTx/>
              <a:buChar char="•"/>
            </a:pPr>
            <a:r>
              <a:rPr lang="en-US" sz="2000" dirty="0">
                <a:solidFill>
                  <a:srgbClr val="000000"/>
                </a:solidFill>
              </a:rPr>
              <a:t>U-shaped valleys</a:t>
            </a:r>
          </a:p>
          <a:p>
            <a:pPr marL="742950" lvl="1" indent="-285750" eaLnBrk="1" hangingPunct="1">
              <a:spcBef>
                <a:spcPct val="20000"/>
              </a:spcBef>
              <a:buFontTx/>
              <a:buChar char="•"/>
            </a:pPr>
            <a:r>
              <a:rPr lang="en-US" sz="2000" dirty="0">
                <a:solidFill>
                  <a:srgbClr val="000000"/>
                </a:solidFill>
              </a:rPr>
              <a:t>Moraines</a:t>
            </a:r>
          </a:p>
          <a:p>
            <a:pPr marL="742950" lvl="1" indent="-285750" eaLnBrk="1" hangingPunct="1">
              <a:spcBef>
                <a:spcPct val="20000"/>
              </a:spcBef>
              <a:buFontTx/>
              <a:buChar char="•"/>
            </a:pPr>
            <a:endParaRPr lang="en-US" sz="2000" dirty="0">
              <a:solidFill>
                <a:srgbClr val="000000"/>
              </a:solidFill>
            </a:endParaRPr>
          </a:p>
        </p:txBody>
      </p:sp>
      <p:pic>
        <p:nvPicPr>
          <p:cNvPr id="111629" name="Picture 13" descr="ICE-glacier-U"/>
          <p:cNvPicPr>
            <a:picLocks noChangeAspect="1" noChangeArrowheads="1"/>
          </p:cNvPicPr>
          <p:nvPr/>
        </p:nvPicPr>
        <p:blipFill>
          <a:blip r:embed="rId3"/>
          <a:srcRect/>
          <a:stretch>
            <a:fillRect/>
          </a:stretch>
        </p:blipFill>
        <p:spPr bwMode="auto">
          <a:xfrm>
            <a:off x="4572000" y="1828800"/>
            <a:ext cx="4114800" cy="2741613"/>
          </a:xfrm>
          <a:prstGeom prst="rect">
            <a:avLst/>
          </a:prstGeom>
          <a:noFill/>
        </p:spPr>
      </p:pic>
      <p:sp>
        <p:nvSpPr>
          <p:cNvPr id="111630" name="Text Box 14"/>
          <p:cNvSpPr txBox="1">
            <a:spLocks noChangeArrowheads="1"/>
          </p:cNvSpPr>
          <p:nvPr/>
        </p:nvSpPr>
        <p:spPr bwMode="auto">
          <a:xfrm>
            <a:off x="4572000" y="41910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Iceland</a:t>
            </a:r>
          </a:p>
        </p:txBody>
      </p:sp>
      <p:sp>
        <p:nvSpPr>
          <p:cNvPr id="111631" name="Text Box 15"/>
          <p:cNvSpPr txBox="1">
            <a:spLocks noChangeArrowheads="1"/>
          </p:cNvSpPr>
          <p:nvPr/>
        </p:nvSpPr>
        <p:spPr bwMode="auto">
          <a:xfrm>
            <a:off x="4572000" y="3962400"/>
            <a:ext cx="2133600" cy="366713"/>
          </a:xfrm>
          <a:prstGeom prst="rect">
            <a:avLst/>
          </a:prstGeom>
          <a:noFill/>
          <a:ln w="9525">
            <a:noFill/>
            <a:miter lim="800000"/>
            <a:headEnd/>
            <a:tailEnd/>
          </a:ln>
          <a:effectLst/>
        </p:spPr>
        <p:txBody>
          <a:bodyPr>
            <a:spAutoFit/>
          </a:bodyPr>
          <a:lstStyle/>
          <a:p>
            <a:pPr>
              <a:spcBef>
                <a:spcPct val="50000"/>
              </a:spcBef>
            </a:pPr>
            <a:r>
              <a:rPr lang="en-US" dirty="0">
                <a:solidFill>
                  <a:srgbClr val="FFFFFF"/>
                </a:solidFill>
              </a:rPr>
              <a:t>Glacial erosion</a:t>
            </a:r>
          </a:p>
        </p:txBody>
      </p:sp>
      <p:pic>
        <p:nvPicPr>
          <p:cNvPr id="111632" name="Picture 16" descr="Glacier"/>
          <p:cNvPicPr>
            <a:picLocks noChangeAspect="1" noChangeArrowheads="1"/>
          </p:cNvPicPr>
          <p:nvPr/>
        </p:nvPicPr>
        <p:blipFill>
          <a:blip r:embed="rId4"/>
          <a:srcRect/>
          <a:stretch>
            <a:fillRect/>
          </a:stretch>
        </p:blipFill>
        <p:spPr bwMode="auto">
          <a:xfrm>
            <a:off x="228600" y="3505200"/>
            <a:ext cx="4191000" cy="2992438"/>
          </a:xfrm>
          <a:prstGeom prst="rect">
            <a:avLst/>
          </a:prstGeom>
          <a:noFill/>
        </p:spPr>
      </p:pic>
      <p:sp>
        <p:nvSpPr>
          <p:cNvPr id="111623" name="Text Box 7"/>
          <p:cNvSpPr txBox="1">
            <a:spLocks noChangeArrowheads="1"/>
          </p:cNvSpPr>
          <p:nvPr/>
        </p:nvSpPr>
        <p:spPr bwMode="auto">
          <a:xfrm>
            <a:off x="381000" y="6019800"/>
            <a:ext cx="2133600" cy="366713"/>
          </a:xfrm>
          <a:prstGeom prst="rect">
            <a:avLst/>
          </a:prstGeom>
          <a:noFill/>
          <a:ln w="9525">
            <a:noFill/>
            <a:miter lim="800000"/>
            <a:headEnd/>
            <a:tailEnd/>
          </a:ln>
          <a:effectLst/>
        </p:spPr>
        <p:txBody>
          <a:bodyPr>
            <a:spAutoFit/>
          </a:bodyPr>
          <a:lstStyle/>
          <a:p>
            <a:pPr>
              <a:spcBef>
                <a:spcPct val="50000"/>
              </a:spcBef>
            </a:pPr>
            <a:r>
              <a:rPr lang="en-US" dirty="0">
                <a:solidFill>
                  <a:srgbClr val="000000"/>
                </a:solidFill>
              </a:rPr>
              <a:t>Glacial moraines</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smtClean="0"/>
              <a:t>Erosional processes</a:t>
            </a:r>
          </a:p>
        </p:txBody>
      </p:sp>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Erosion: The removal of soil and rock</a:t>
            </a:r>
            <a:endParaRPr lang="en-US" sz="2000" dirty="0">
              <a:solidFill>
                <a:srgbClr val="000000"/>
              </a:solidFill>
            </a:endParaRPr>
          </a:p>
        </p:txBody>
      </p:sp>
      <p:sp>
        <p:nvSpPr>
          <p:cNvPr id="2" name="Rectangle 3"/>
          <p:cNvSpPr>
            <a:spLocks noChangeArrowheads="1"/>
          </p:cNvSpPr>
          <p:nvPr/>
        </p:nvSpPr>
        <p:spPr bwMode="auto">
          <a:xfrm>
            <a:off x="152400" y="2057400"/>
            <a:ext cx="3810000" cy="1676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a:solidFill>
                  <a:srgbClr val="000000"/>
                </a:solidFill>
              </a:rPr>
              <a:t>Wind (Eolian)</a:t>
            </a:r>
          </a:p>
          <a:p>
            <a:pPr marL="742950" lvl="1" indent="-285750" eaLnBrk="1" hangingPunct="1">
              <a:spcBef>
                <a:spcPct val="20000"/>
              </a:spcBef>
              <a:buFontTx/>
              <a:buChar char="•"/>
            </a:pPr>
            <a:endParaRPr lang="en-US" sz="2000">
              <a:solidFill>
                <a:srgbClr val="000000"/>
              </a:solidFill>
            </a:endParaRPr>
          </a:p>
          <a:p>
            <a:pPr marL="742950" lvl="1" indent="-285750" eaLnBrk="1" hangingPunct="1">
              <a:spcBef>
                <a:spcPct val="20000"/>
              </a:spcBef>
              <a:buFontTx/>
              <a:buChar char="•"/>
            </a:pPr>
            <a:endParaRPr lang="en-US" sz="2000">
              <a:solidFill>
                <a:srgbClr val="000000"/>
              </a:solidFill>
            </a:endParaRPr>
          </a:p>
        </p:txBody>
      </p:sp>
      <p:pic>
        <p:nvPicPr>
          <p:cNvPr id="113674" name="Picture 10" descr="800px-Mesquite_Sand_Dunes"/>
          <p:cNvPicPr>
            <a:picLocks noChangeAspect="1" noChangeArrowheads="1"/>
          </p:cNvPicPr>
          <p:nvPr/>
        </p:nvPicPr>
        <p:blipFill>
          <a:blip r:embed="rId3"/>
          <a:srcRect/>
          <a:stretch>
            <a:fillRect/>
          </a:stretch>
        </p:blipFill>
        <p:spPr bwMode="auto">
          <a:xfrm>
            <a:off x="4495800" y="4114800"/>
            <a:ext cx="4648200" cy="2400300"/>
          </a:xfrm>
          <a:prstGeom prst="rect">
            <a:avLst/>
          </a:prstGeom>
          <a:noFill/>
        </p:spPr>
      </p:pic>
      <p:sp>
        <p:nvSpPr>
          <p:cNvPr id="113671" name="Text Box 7"/>
          <p:cNvSpPr txBox="1">
            <a:spLocks noChangeArrowheads="1"/>
          </p:cNvSpPr>
          <p:nvPr/>
        </p:nvSpPr>
        <p:spPr bwMode="auto">
          <a:xfrm>
            <a:off x="4572000" y="4114800"/>
            <a:ext cx="2133600" cy="366713"/>
          </a:xfrm>
          <a:prstGeom prst="rect">
            <a:avLst/>
          </a:prstGeom>
          <a:noFill/>
          <a:ln w="9525">
            <a:noFill/>
            <a:miter lim="800000"/>
            <a:headEnd/>
            <a:tailEnd/>
          </a:ln>
          <a:effectLst/>
        </p:spPr>
        <p:txBody>
          <a:bodyPr>
            <a:spAutoFit/>
          </a:bodyPr>
          <a:lstStyle/>
          <a:p>
            <a:pPr>
              <a:spcBef>
                <a:spcPct val="50000"/>
              </a:spcBef>
            </a:pPr>
            <a:r>
              <a:rPr lang="en-US">
                <a:solidFill>
                  <a:srgbClr val="FFFFFF"/>
                </a:solidFill>
              </a:rPr>
              <a:t>Death Valley, CA</a:t>
            </a:r>
          </a:p>
        </p:txBody>
      </p:sp>
      <p:pic>
        <p:nvPicPr>
          <p:cNvPr id="113675" name="Picture 11" descr="Grant_1929_crossbedding"/>
          <p:cNvPicPr>
            <a:picLocks noChangeAspect="1" noChangeArrowheads="1"/>
          </p:cNvPicPr>
          <p:nvPr/>
        </p:nvPicPr>
        <p:blipFill>
          <a:blip r:embed="rId4"/>
          <a:srcRect/>
          <a:stretch>
            <a:fillRect/>
          </a:stretch>
        </p:blipFill>
        <p:spPr bwMode="auto">
          <a:xfrm>
            <a:off x="152400" y="3505200"/>
            <a:ext cx="4191000" cy="2990850"/>
          </a:xfrm>
          <a:prstGeom prst="rect">
            <a:avLst/>
          </a:prstGeom>
          <a:noFill/>
        </p:spPr>
      </p:pic>
      <p:sp>
        <p:nvSpPr>
          <p:cNvPr id="113673" name="Text Box 9"/>
          <p:cNvSpPr txBox="1">
            <a:spLocks noChangeArrowheads="1"/>
          </p:cNvSpPr>
          <p:nvPr/>
        </p:nvSpPr>
        <p:spPr bwMode="auto">
          <a:xfrm>
            <a:off x="914400" y="3581400"/>
            <a:ext cx="2133600" cy="366713"/>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Cross bedding</a:t>
            </a:r>
          </a:p>
        </p:txBody>
      </p:sp>
      <p:pic>
        <p:nvPicPr>
          <p:cNvPr id="113676" name="Picture 12" descr="1014"/>
          <p:cNvPicPr>
            <a:picLocks noChangeAspect="1" noChangeArrowheads="1"/>
          </p:cNvPicPr>
          <p:nvPr/>
        </p:nvPicPr>
        <p:blipFill>
          <a:blip r:embed="rId5"/>
          <a:srcRect/>
          <a:stretch>
            <a:fillRect/>
          </a:stretch>
        </p:blipFill>
        <p:spPr bwMode="auto">
          <a:xfrm>
            <a:off x="5410200" y="1676400"/>
            <a:ext cx="3403600" cy="2266950"/>
          </a:xfrm>
          <a:prstGeom prst="rect">
            <a:avLst/>
          </a:prstGeom>
          <a:noFill/>
        </p:spPr>
      </p:pic>
      <p:sp>
        <p:nvSpPr>
          <p:cNvPr id="113677" name="Text Box 13"/>
          <p:cNvSpPr txBox="1">
            <a:spLocks noChangeArrowheads="1"/>
          </p:cNvSpPr>
          <p:nvPr/>
        </p:nvSpPr>
        <p:spPr bwMode="auto">
          <a:xfrm>
            <a:off x="6781800" y="3581400"/>
            <a:ext cx="2133600" cy="366713"/>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Saudia Arabia</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mtClean="0"/>
              <a:t>Erosional processes</a:t>
            </a:r>
          </a:p>
        </p:txBody>
      </p:sp>
      <p:pic>
        <p:nvPicPr>
          <p:cNvPr id="115723" name="Picture 11" descr="bryce_12"/>
          <p:cNvPicPr>
            <a:picLocks noGrp="1" noChangeAspect="1" noChangeArrowheads="1"/>
          </p:cNvPicPr>
          <p:nvPr>
            <p:ph sz="half" idx="1"/>
          </p:nvPr>
        </p:nvPicPr>
        <p:blipFill>
          <a:blip r:embed="rId3"/>
          <a:srcRect/>
          <a:stretch>
            <a:fillRect/>
          </a:stretch>
        </p:blipFill>
        <p:spPr>
          <a:xfrm>
            <a:off x="4953000" y="1752600"/>
            <a:ext cx="4019550" cy="2247900"/>
          </a:xfrm>
          <a:effectLst/>
        </p:spPr>
      </p:pic>
      <p:sp>
        <p:nvSpPr>
          <p:cNvPr id="144387" name="Rectangle 3"/>
          <p:cNvSpPr>
            <a:spLocks noChangeArrowheads="1"/>
          </p:cNvSpPr>
          <p:nvPr/>
        </p:nvSpPr>
        <p:spPr bwMode="auto">
          <a:xfrm>
            <a:off x="152400" y="1219200"/>
            <a:ext cx="8077200" cy="914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Erosion: The removal of soil and rock</a:t>
            </a:r>
            <a:endParaRPr lang="en-US" sz="2000" dirty="0">
              <a:solidFill>
                <a:srgbClr val="000000"/>
              </a:solidFill>
            </a:endParaRPr>
          </a:p>
        </p:txBody>
      </p:sp>
      <p:sp>
        <p:nvSpPr>
          <p:cNvPr id="2" name="Rectangle 3"/>
          <p:cNvSpPr>
            <a:spLocks noChangeArrowheads="1"/>
          </p:cNvSpPr>
          <p:nvPr/>
        </p:nvSpPr>
        <p:spPr bwMode="auto">
          <a:xfrm>
            <a:off x="152400" y="2057400"/>
            <a:ext cx="3810000" cy="1676400"/>
          </a:xfrm>
          <a:prstGeom prst="rect">
            <a:avLst/>
          </a:prstGeom>
          <a:noFill/>
          <a:ln w="9525">
            <a:noFill/>
            <a:miter lim="800000"/>
            <a:headEnd/>
            <a:tailEnd/>
          </a:ln>
          <a:effectLst>
            <a:outerShdw blurRad="63500" dist="17961" dir="2700000" algn="ctr" rotWithShape="0">
              <a:schemeClr val="bg1">
                <a:alpha val="50000"/>
              </a:schemeClr>
            </a:outerShdw>
          </a:effectLst>
        </p:spPr>
        <p:txBody>
          <a:bodyPr/>
          <a:lstStyle/>
          <a:p>
            <a:pPr marL="342900" indent="-342900" eaLnBrk="1" hangingPunct="1">
              <a:spcBef>
                <a:spcPct val="20000"/>
              </a:spcBef>
              <a:buFontTx/>
              <a:buChar char="•"/>
            </a:pPr>
            <a:r>
              <a:rPr lang="en-US" sz="2400" dirty="0">
                <a:solidFill>
                  <a:srgbClr val="000000"/>
                </a:solidFill>
              </a:rPr>
              <a:t>Wind (</a:t>
            </a:r>
            <a:r>
              <a:rPr lang="en-US" sz="2400" dirty="0" err="1">
                <a:solidFill>
                  <a:srgbClr val="000000"/>
                </a:solidFill>
              </a:rPr>
              <a:t>Eolian</a:t>
            </a:r>
            <a:r>
              <a:rPr lang="en-US" sz="2400" dirty="0">
                <a:solidFill>
                  <a:srgbClr val="000000"/>
                </a:solidFill>
              </a:rPr>
              <a:t>)</a:t>
            </a:r>
          </a:p>
          <a:p>
            <a:pPr lvl="4" eaLnBrk="1" hangingPunct="1">
              <a:spcBef>
                <a:spcPct val="20000"/>
              </a:spcBef>
            </a:pPr>
            <a:endParaRPr lang="en-US" sz="2000" dirty="0">
              <a:solidFill>
                <a:srgbClr val="000000"/>
              </a:solidFill>
            </a:endParaRPr>
          </a:p>
          <a:p>
            <a:pPr marL="742950" lvl="1" indent="-285750" eaLnBrk="1" hangingPunct="1">
              <a:spcBef>
                <a:spcPct val="20000"/>
              </a:spcBef>
              <a:buFontTx/>
              <a:buChar char="•"/>
            </a:pPr>
            <a:endParaRPr lang="en-US" sz="2000" dirty="0">
              <a:solidFill>
                <a:srgbClr val="000000"/>
              </a:solidFill>
            </a:endParaRPr>
          </a:p>
        </p:txBody>
      </p:sp>
      <p:sp>
        <p:nvSpPr>
          <p:cNvPr id="115722" name="Text Box 10"/>
          <p:cNvSpPr txBox="1">
            <a:spLocks noChangeArrowheads="1"/>
          </p:cNvSpPr>
          <p:nvPr/>
        </p:nvSpPr>
        <p:spPr bwMode="auto">
          <a:xfrm>
            <a:off x="6705600" y="1828800"/>
            <a:ext cx="2133600" cy="366713"/>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Bryce Canyon, UT</a:t>
            </a:r>
          </a:p>
        </p:txBody>
      </p:sp>
      <p:pic>
        <p:nvPicPr>
          <p:cNvPr id="115725" name="Picture 13" descr="p235a"/>
          <p:cNvPicPr>
            <a:picLocks noGrp="1" noChangeAspect="1" noChangeArrowheads="1"/>
          </p:cNvPicPr>
          <p:nvPr>
            <p:ph sz="half" idx="2"/>
          </p:nvPr>
        </p:nvPicPr>
        <p:blipFill>
          <a:blip r:embed="rId4"/>
          <a:srcRect/>
          <a:stretch>
            <a:fillRect/>
          </a:stretch>
        </p:blipFill>
        <p:spPr>
          <a:xfrm>
            <a:off x="838200" y="2782888"/>
            <a:ext cx="3581400" cy="3570287"/>
          </a:xfrm>
          <a:effectLst/>
        </p:spPr>
      </p:pic>
      <p:sp>
        <p:nvSpPr>
          <p:cNvPr id="115720" name="Text Box 8"/>
          <p:cNvSpPr txBox="1">
            <a:spLocks noChangeArrowheads="1"/>
          </p:cNvSpPr>
          <p:nvPr/>
        </p:nvSpPr>
        <p:spPr bwMode="auto">
          <a:xfrm>
            <a:off x="3200400" y="2819400"/>
            <a:ext cx="1295400" cy="366713"/>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Yardangs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Cooling a Planet</a:t>
            </a:r>
          </a:p>
        </p:txBody>
      </p:sp>
      <p:sp>
        <p:nvSpPr>
          <p:cNvPr id="44035" name="Rectangle 3"/>
          <p:cNvSpPr>
            <a:spLocks noGrp="1" noChangeArrowheads="1"/>
          </p:cNvSpPr>
          <p:nvPr>
            <p:ph type="body" sz="half" idx="1"/>
          </p:nvPr>
        </p:nvSpPr>
        <p:spPr/>
        <p:txBody>
          <a:bodyPr/>
          <a:lstStyle/>
          <a:p>
            <a:pPr eaLnBrk="1" hangingPunct="1"/>
            <a:r>
              <a:rPr lang="en-US" sz="2800" smtClean="0"/>
              <a:t>Conduction</a:t>
            </a:r>
          </a:p>
          <a:p>
            <a:pPr lvl="1" eaLnBrk="1" hangingPunct="1"/>
            <a:r>
              <a:rPr lang="en-US" sz="2400" smtClean="0"/>
              <a:t>Heat is removed through contact transfer.</a:t>
            </a:r>
          </a:p>
          <a:p>
            <a:pPr eaLnBrk="1" hangingPunct="1"/>
            <a:r>
              <a:rPr lang="en-US" sz="2800" smtClean="0"/>
              <a:t>Convection</a:t>
            </a:r>
          </a:p>
          <a:p>
            <a:pPr lvl="1" eaLnBrk="1" hangingPunct="1"/>
            <a:r>
              <a:rPr lang="en-US" sz="2400" smtClean="0"/>
              <a:t>Heated from below and cooled from above.</a:t>
            </a:r>
          </a:p>
          <a:p>
            <a:pPr lvl="1" eaLnBrk="1" hangingPunct="1"/>
            <a:r>
              <a:rPr lang="en-US" sz="2400" smtClean="0"/>
              <a:t>Turning over causes release of heat.</a:t>
            </a:r>
          </a:p>
          <a:p>
            <a:pPr eaLnBrk="1" hangingPunct="1"/>
            <a:r>
              <a:rPr lang="en-US" sz="2800" smtClean="0"/>
              <a:t>Eruption</a:t>
            </a:r>
          </a:p>
          <a:p>
            <a:pPr eaLnBrk="1" hangingPunct="1"/>
            <a:r>
              <a:rPr lang="en-US" sz="2800" smtClean="0"/>
              <a:t>Radiation</a:t>
            </a:r>
          </a:p>
        </p:txBody>
      </p:sp>
      <p:pic>
        <p:nvPicPr>
          <p:cNvPr id="43012" name="Picture 5" descr="Cooling"/>
          <p:cNvPicPr>
            <a:picLocks noGrp="1" noChangeAspect="1" noChangeArrowheads="1"/>
          </p:cNvPicPr>
          <p:nvPr>
            <p:ph sz="half" idx="2"/>
          </p:nvPr>
        </p:nvPicPr>
        <p:blipFill>
          <a:blip r:embed="rId3"/>
          <a:srcRect/>
          <a:stretch>
            <a:fillRect/>
          </a:stretch>
        </p:blipFill>
        <p:spPr>
          <a:xfrm>
            <a:off x="4648200" y="1762125"/>
            <a:ext cx="4038600" cy="4202113"/>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Mass Density</a:t>
            </a:r>
          </a:p>
        </p:txBody>
      </p:sp>
      <p:sp>
        <p:nvSpPr>
          <p:cNvPr id="33795" name="Rectangle 3"/>
          <p:cNvSpPr>
            <a:spLocks noGrp="1" noChangeArrowheads="1"/>
          </p:cNvSpPr>
          <p:nvPr>
            <p:ph type="body" sz="half" idx="1"/>
          </p:nvPr>
        </p:nvSpPr>
        <p:spPr>
          <a:xfrm>
            <a:off x="457200" y="1600200"/>
            <a:ext cx="4038600" cy="2438400"/>
          </a:xfrm>
        </p:spPr>
        <p:txBody>
          <a:bodyPr/>
          <a:lstStyle/>
          <a:p>
            <a:pPr eaLnBrk="1" hangingPunct="1"/>
            <a:r>
              <a:rPr lang="en-US" sz="2400" smtClean="0"/>
              <a:t>Best Means for Finding Composition</a:t>
            </a:r>
          </a:p>
          <a:p>
            <a:pPr eaLnBrk="1" hangingPunct="1"/>
            <a:r>
              <a:rPr lang="en-US" sz="2400" smtClean="0"/>
              <a:t>Note the Core is a high pressure mixture of Iron, Nickel and either Sulfur or Oxygen</a:t>
            </a:r>
          </a:p>
          <a:p>
            <a:pPr eaLnBrk="1" hangingPunct="1"/>
            <a:endParaRPr lang="en-US" sz="2400" smtClean="0"/>
          </a:p>
        </p:txBody>
      </p:sp>
      <p:graphicFrame>
        <p:nvGraphicFramePr>
          <p:cNvPr id="34173" name="Group 381"/>
          <p:cNvGraphicFramePr>
            <a:graphicFrameLocks noGrp="1"/>
          </p:cNvGraphicFramePr>
          <p:nvPr>
            <p:ph sz="quarter" idx="2"/>
          </p:nvPr>
        </p:nvGraphicFramePr>
        <p:xfrm>
          <a:off x="4648200" y="1600200"/>
          <a:ext cx="4038600" cy="5120640"/>
        </p:xfrm>
        <a:graphic>
          <a:graphicData uri="http://schemas.openxmlformats.org/drawingml/2006/table">
            <a:tbl>
              <a:tblPr/>
              <a:tblGrid>
                <a:gridCol w="1346200"/>
                <a:gridCol w="1346200"/>
                <a:gridCol w="1346200"/>
              </a:tblGrid>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cs typeface="Arial" charset="0"/>
                        </a:rPr>
                        <a:t>Mineral</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cs typeface="Arial" charset="0"/>
                        </a:rPr>
                        <a:t>Composition</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cs typeface="Arial" charset="0"/>
                        </a:rPr>
                        <a:t>Density (g/cm</a:t>
                      </a:r>
                      <a:r>
                        <a:rPr kumimoji="0" lang="en-US" sz="1200" b="1" i="0" u="none" strike="noStrike" cap="none" normalizeH="0" baseline="30000" smtClean="0">
                          <a:ln>
                            <a:noFill/>
                          </a:ln>
                          <a:solidFill>
                            <a:srgbClr val="000000"/>
                          </a:solidFill>
                          <a:effectLst/>
                          <a:latin typeface="Arial" charset="0"/>
                          <a:cs typeface="Arial" charset="0"/>
                        </a:rPr>
                        <a:t>3</a:t>
                      </a:r>
                      <a:r>
                        <a:rPr kumimoji="0" lang="en-US" sz="1200" b="1" i="0" u="none" strike="noStrike" cap="none" normalizeH="0" baseline="0" smtClean="0">
                          <a:ln>
                            <a:noFill/>
                          </a:ln>
                          <a:solidFill>
                            <a:srgbClr val="000000"/>
                          </a:solidFill>
                          <a:effectLst/>
                          <a:latin typeface="Arial" charset="0"/>
                          <a:cs typeface="Arial" charset="0"/>
                        </a:rPr>
                        <a: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Ice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H</a:t>
                      </a:r>
                      <a:r>
                        <a:rPr kumimoji="0" lang="en-US" sz="1200" b="0" i="0" u="none" strike="noStrike" cap="none" normalizeH="0" baseline="-25000" smtClean="0">
                          <a:ln>
                            <a:noFill/>
                          </a:ln>
                          <a:solidFill>
                            <a:srgbClr val="000000"/>
                          </a:solidFill>
                          <a:effectLst/>
                          <a:latin typeface="Arial" charset="0"/>
                          <a:cs typeface="Arial" charset="0"/>
                        </a:rPr>
                        <a:t>2</a:t>
                      </a:r>
                      <a:r>
                        <a:rPr kumimoji="0" lang="en-US" sz="1200" b="0" i="0" u="none" strike="noStrike" cap="none" normalizeH="0" baseline="0" smtClean="0">
                          <a:ln>
                            <a:noFill/>
                          </a:ln>
                          <a:solidFill>
                            <a:srgbClr val="000000"/>
                          </a:solidFill>
                          <a:effectLst/>
                          <a:latin typeface="Arial" charset="0"/>
                          <a:cs typeface="Arial" charset="0"/>
                        </a:rPr>
                        <a:t>O</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0.917</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Quartz</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SiO</a:t>
                      </a:r>
                      <a:r>
                        <a:rPr kumimoji="0" lang="en-US" sz="1200" b="0" i="0" u="none" strike="noStrike" cap="none" normalizeH="0" baseline="-25000" smtClean="0">
                          <a:ln>
                            <a:noFill/>
                          </a:ln>
                          <a:solidFill>
                            <a:srgbClr val="000000"/>
                          </a:solidFill>
                          <a:effectLst/>
                          <a:latin typeface="Arial" charset="0"/>
                          <a:cs typeface="Arial" charset="0"/>
                        </a:rPr>
                        <a:t>2</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2.65</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Orthoclase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KAlSi</a:t>
                      </a:r>
                      <a:r>
                        <a:rPr kumimoji="0" lang="en-US" sz="1200" b="0" i="0" u="none" strike="noStrike" cap="none" normalizeH="0" baseline="-25000" smtClean="0">
                          <a:ln>
                            <a:noFill/>
                          </a:ln>
                          <a:solidFill>
                            <a:srgbClr val="000000"/>
                          </a:solidFill>
                          <a:effectLst/>
                          <a:latin typeface="Arial" charset="0"/>
                          <a:cs typeface="Arial" charset="0"/>
                        </a:rPr>
                        <a:t>3</a:t>
                      </a:r>
                      <a:r>
                        <a:rPr kumimoji="0" lang="en-US" sz="1200" b="0" i="0" u="none" strike="noStrike" cap="none" normalizeH="0" baseline="0" smtClean="0">
                          <a:ln>
                            <a:noFill/>
                          </a:ln>
                          <a:solidFill>
                            <a:srgbClr val="000000"/>
                          </a:solidFill>
                          <a:effectLst/>
                          <a:latin typeface="Arial" charset="0"/>
                          <a:cs typeface="Arial" charset="0"/>
                        </a:rPr>
                        <a:t>O</a:t>
                      </a:r>
                      <a:r>
                        <a:rPr kumimoji="0" lang="en-US" sz="1200" b="0" i="0" u="none" strike="noStrike" cap="none" normalizeH="0" baseline="-25000" smtClean="0">
                          <a:ln>
                            <a:noFill/>
                          </a:ln>
                          <a:solidFill>
                            <a:srgbClr val="000000"/>
                          </a:solidFill>
                          <a:effectLst/>
                          <a:latin typeface="Arial" charset="0"/>
                          <a:cs typeface="Arial" charset="0"/>
                        </a:rPr>
                        <a:t>8</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2.57</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Albite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NaAlSi</a:t>
                      </a:r>
                      <a:r>
                        <a:rPr kumimoji="0" lang="en-US" sz="1200" b="0" i="0" u="none" strike="noStrike" cap="none" normalizeH="0" baseline="-25000" smtClean="0">
                          <a:ln>
                            <a:noFill/>
                          </a:ln>
                          <a:solidFill>
                            <a:srgbClr val="000000"/>
                          </a:solidFill>
                          <a:effectLst/>
                          <a:latin typeface="Arial" charset="0"/>
                          <a:cs typeface="Arial" charset="0"/>
                        </a:rPr>
                        <a:t>3</a:t>
                      </a:r>
                      <a:r>
                        <a:rPr kumimoji="0" lang="en-US" sz="1200" b="0" i="0" u="none" strike="noStrike" cap="none" normalizeH="0" baseline="0" smtClean="0">
                          <a:ln>
                            <a:noFill/>
                          </a:ln>
                          <a:solidFill>
                            <a:srgbClr val="000000"/>
                          </a:solidFill>
                          <a:effectLst/>
                          <a:latin typeface="Arial" charset="0"/>
                          <a:cs typeface="Arial" charset="0"/>
                        </a:rPr>
                        <a:t>O</a:t>
                      </a:r>
                      <a:r>
                        <a:rPr kumimoji="0" lang="en-US" sz="1200" b="0" i="0" u="none" strike="noStrike" cap="none" normalizeH="0" baseline="-25000" smtClean="0">
                          <a:ln>
                            <a:noFill/>
                          </a:ln>
                          <a:solidFill>
                            <a:srgbClr val="000000"/>
                          </a:solidFill>
                          <a:effectLst/>
                          <a:latin typeface="Arial" charset="0"/>
                          <a:cs typeface="Arial" charset="0"/>
                        </a:rPr>
                        <a:t>8</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2.62</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Anorthite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CaAlSi</a:t>
                      </a:r>
                      <a:r>
                        <a:rPr kumimoji="0" lang="en-US" sz="1200" b="0" i="0" u="none" strike="noStrike" cap="none" normalizeH="0" baseline="-25000" smtClean="0">
                          <a:ln>
                            <a:noFill/>
                          </a:ln>
                          <a:solidFill>
                            <a:srgbClr val="000000"/>
                          </a:solidFill>
                          <a:effectLst/>
                          <a:latin typeface="Arial" charset="0"/>
                          <a:cs typeface="Arial" charset="0"/>
                        </a:rPr>
                        <a:t>2</a:t>
                      </a:r>
                      <a:r>
                        <a:rPr kumimoji="0" lang="en-US" sz="1200" b="0" i="0" u="none" strike="noStrike" cap="none" normalizeH="0" baseline="0" smtClean="0">
                          <a:ln>
                            <a:noFill/>
                          </a:ln>
                          <a:solidFill>
                            <a:srgbClr val="000000"/>
                          </a:solidFill>
                          <a:effectLst/>
                          <a:latin typeface="Arial" charset="0"/>
                          <a:cs typeface="Arial" charset="0"/>
                        </a:rPr>
                        <a:t>O</a:t>
                      </a:r>
                      <a:r>
                        <a:rPr kumimoji="0" lang="en-US" sz="1200" b="0" i="0" u="none" strike="noStrike" cap="none" normalizeH="0" baseline="-25000" smtClean="0">
                          <a:ln>
                            <a:noFill/>
                          </a:ln>
                          <a:solidFill>
                            <a:srgbClr val="000000"/>
                          </a:solidFill>
                          <a:effectLst/>
                          <a:latin typeface="Arial" charset="0"/>
                          <a:cs typeface="Arial" charset="0"/>
                        </a:rPr>
                        <a:t>8</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2.76</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Olivine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(Mg, Fe)</a:t>
                      </a:r>
                      <a:r>
                        <a:rPr kumimoji="0" lang="en-US" sz="1200" b="0" i="0" u="none" strike="noStrike" cap="none" normalizeH="0" baseline="-25000" smtClean="0">
                          <a:ln>
                            <a:noFill/>
                          </a:ln>
                          <a:solidFill>
                            <a:srgbClr val="000000"/>
                          </a:solidFill>
                          <a:effectLst/>
                          <a:latin typeface="Arial" charset="0"/>
                          <a:cs typeface="Arial" charset="0"/>
                        </a:rPr>
                        <a:t>2</a:t>
                      </a:r>
                      <a:r>
                        <a:rPr kumimoji="0" lang="en-US" sz="1200" b="0" i="0" u="none" strike="noStrike" cap="none" normalizeH="0" baseline="0" smtClean="0">
                          <a:ln>
                            <a:noFill/>
                          </a:ln>
                          <a:solidFill>
                            <a:srgbClr val="000000"/>
                          </a:solidFill>
                          <a:effectLst/>
                          <a:latin typeface="Arial" charset="0"/>
                          <a:cs typeface="Arial" charset="0"/>
                        </a:rPr>
                        <a:t>SiO</a:t>
                      </a:r>
                      <a:r>
                        <a:rPr kumimoji="0" lang="en-US" sz="1200" b="0" i="0" u="none" strike="noStrike" cap="none" normalizeH="0" baseline="-25000" smtClean="0">
                          <a:ln>
                            <a:noFill/>
                          </a:ln>
                          <a:solidFill>
                            <a:srgbClr val="000000"/>
                          </a:solidFill>
                          <a:effectLst/>
                          <a:latin typeface="Arial" charset="0"/>
                          <a:cs typeface="Arial" charset="0"/>
                        </a:rPr>
                        <a:t>4</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3.27-3.37</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95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Augite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Ca,Mg,Fe,Al Silicate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3.2-3.4</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Pyrite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FeS</a:t>
                      </a:r>
                      <a:r>
                        <a:rPr kumimoji="0" lang="en-US" sz="1200" b="0" i="0" u="none" strike="noStrike" cap="none" normalizeH="0" baseline="-25000" smtClean="0">
                          <a:ln>
                            <a:noFill/>
                          </a:ln>
                          <a:solidFill>
                            <a:srgbClr val="000000"/>
                          </a:solidFill>
                          <a:effectLst/>
                          <a:latin typeface="Arial" charset="0"/>
                          <a:cs typeface="Arial" charset="0"/>
                        </a:rPr>
                        <a:t>2</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5.02</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Magnetite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Fe</a:t>
                      </a:r>
                      <a:r>
                        <a:rPr kumimoji="0" lang="en-US" sz="1200" b="0" i="0" u="none" strike="noStrike" cap="none" normalizeH="0" baseline="-25000" smtClean="0">
                          <a:ln>
                            <a:noFill/>
                          </a:ln>
                          <a:solidFill>
                            <a:srgbClr val="000000"/>
                          </a:solidFill>
                          <a:effectLst/>
                          <a:latin typeface="Arial" charset="0"/>
                          <a:cs typeface="Arial" charset="0"/>
                        </a:rPr>
                        <a:t>3</a:t>
                      </a:r>
                      <a:r>
                        <a:rPr kumimoji="0" lang="en-US" sz="1200" b="0" i="0" u="none" strike="noStrike" cap="none" normalizeH="0" baseline="0" smtClean="0">
                          <a:ln>
                            <a:noFill/>
                          </a:ln>
                          <a:solidFill>
                            <a:srgbClr val="000000"/>
                          </a:solidFill>
                          <a:effectLst/>
                          <a:latin typeface="Arial" charset="0"/>
                          <a:cs typeface="Arial" charset="0"/>
                        </a:rPr>
                        <a:t>O</a:t>
                      </a:r>
                      <a:r>
                        <a:rPr kumimoji="0" lang="en-US" sz="1200" b="0" i="0" u="none" strike="noStrike" cap="none" normalizeH="0" baseline="-25000" smtClean="0">
                          <a:ln>
                            <a:noFill/>
                          </a:ln>
                          <a:solidFill>
                            <a:srgbClr val="000000"/>
                          </a:solidFill>
                          <a:effectLst/>
                          <a:latin typeface="Arial" charset="0"/>
                          <a:cs typeface="Arial" charset="0"/>
                        </a:rPr>
                        <a:t>4</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5.18</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Hematite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Fe</a:t>
                      </a:r>
                      <a:r>
                        <a:rPr kumimoji="0" lang="en-US" sz="1200" b="0" i="0" u="none" strike="noStrike" cap="none" normalizeH="0" baseline="-25000" smtClean="0">
                          <a:ln>
                            <a:noFill/>
                          </a:ln>
                          <a:solidFill>
                            <a:srgbClr val="000000"/>
                          </a:solidFill>
                          <a:effectLst/>
                          <a:latin typeface="Arial" charset="0"/>
                          <a:cs typeface="Arial" charset="0"/>
                        </a:rPr>
                        <a:t>2</a:t>
                      </a:r>
                      <a:r>
                        <a:rPr kumimoji="0" lang="en-US" sz="1200" b="0" i="0" u="none" strike="noStrike" cap="none" normalizeH="0" baseline="0" smtClean="0">
                          <a:ln>
                            <a:noFill/>
                          </a:ln>
                          <a:solidFill>
                            <a:srgbClr val="000000"/>
                          </a:solidFill>
                          <a:effectLst/>
                          <a:latin typeface="Arial" charset="0"/>
                          <a:cs typeface="Arial" charset="0"/>
                        </a:rPr>
                        <a:t>O</a:t>
                      </a:r>
                      <a:r>
                        <a:rPr kumimoji="0" lang="en-US" sz="1200" b="0" i="0" u="none" strike="noStrike" cap="none" normalizeH="0" baseline="-25000" smtClean="0">
                          <a:ln>
                            <a:noFill/>
                          </a:ln>
                          <a:solidFill>
                            <a:srgbClr val="000000"/>
                          </a:solidFill>
                          <a:effectLst/>
                          <a:latin typeface="Arial" charset="0"/>
                          <a:cs typeface="Arial" charset="0"/>
                        </a:rPr>
                        <a:t>3</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5.26</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Aluminum</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Al</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2.69</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Iron</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Fe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7.87</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Nickel</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Ni</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8.90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Copper</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Cu</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8.96</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Lead</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Pb</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11.35</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Gold</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Au</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cs typeface="Arial" charset="0"/>
                        </a:rPr>
                        <a:t>19.3</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117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cs typeface="Arial" charset="0"/>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cs typeface="Arial" charset="0"/>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charset="0"/>
                        <a:cs typeface="Arial" charset="0"/>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bl>
          </a:graphicData>
        </a:graphic>
      </p:graphicFrame>
      <p:graphicFrame>
        <p:nvGraphicFramePr>
          <p:cNvPr id="34178" name="Group 386"/>
          <p:cNvGraphicFramePr>
            <a:graphicFrameLocks noGrp="1"/>
          </p:cNvGraphicFramePr>
          <p:nvPr>
            <p:ph sz="quarter" idx="3"/>
          </p:nvPr>
        </p:nvGraphicFramePr>
        <p:xfrm>
          <a:off x="381000" y="4191000"/>
          <a:ext cx="4038600" cy="2346960"/>
        </p:xfrm>
        <a:graphic>
          <a:graphicData uri="http://schemas.openxmlformats.org/drawingml/2006/table">
            <a:tbl>
              <a:tblPr/>
              <a:tblGrid>
                <a:gridCol w="1828800"/>
                <a:gridCol w="2209800"/>
              </a:tblGrid>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Layer</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Avg Density (g/cm</a:t>
                      </a:r>
                      <a:r>
                        <a:rPr kumimoji="0" lang="en-US" sz="1600" b="1" i="0" u="none" strike="noStrike" cap="none" normalizeH="0" baseline="30000" smtClean="0">
                          <a:ln>
                            <a:noFill/>
                          </a:ln>
                          <a:solidFill>
                            <a:srgbClr val="000000"/>
                          </a:solidFill>
                          <a:effectLst/>
                          <a:latin typeface="Arial" charset="0"/>
                          <a:cs typeface="Arial" charset="0"/>
                        </a:rPr>
                        <a:t>3</a:t>
                      </a:r>
                      <a:r>
                        <a:rPr kumimoji="0" lang="en-US" sz="1600" b="1" i="0" u="none" strike="noStrike" cap="none" normalizeH="0" baseline="0" smtClean="0">
                          <a:ln>
                            <a:noFill/>
                          </a:ln>
                          <a:solidFill>
                            <a:srgbClr val="000000"/>
                          </a:solidFill>
                          <a:effectLst/>
                          <a:latin typeface="Arial" charset="0"/>
                          <a:cs typeface="Arial" charset="0"/>
                        </a:rPr>
                        <a: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Continental Crust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2.7</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Oceanic Crust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2.9</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Mantle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4.5</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Outer Core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11.8</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Inner Core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16.0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Earth</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5.5</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a:noFill/>
                    </a:lnTlToBr>
                    <a:lnBlToTr>
                      <a:noFill/>
                    </a:lnBlToTr>
                    <a:solidFill>
                      <a:schemeClr val="bg1">
                        <a:alpha val="50195"/>
                      </a:schemeClr>
                    </a:solid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Anatomy of the Earth</a:t>
            </a:r>
          </a:p>
        </p:txBody>
      </p:sp>
      <p:sp>
        <p:nvSpPr>
          <p:cNvPr id="24580" name="Rectangle 4"/>
          <p:cNvSpPr>
            <a:spLocks noGrp="1" noChangeArrowheads="1"/>
          </p:cNvSpPr>
          <p:nvPr>
            <p:ph type="body" sz="half" idx="1"/>
          </p:nvPr>
        </p:nvSpPr>
        <p:spPr/>
        <p:txBody>
          <a:bodyPr/>
          <a:lstStyle/>
          <a:p>
            <a:pPr eaLnBrk="1" hangingPunct="1"/>
            <a:r>
              <a:rPr lang="en-US" sz="2400" smtClean="0"/>
              <a:t>Average Density: 5.5 g/cm</a:t>
            </a:r>
            <a:r>
              <a:rPr lang="en-US" sz="2400" baseline="30000" smtClean="0"/>
              <a:t>3</a:t>
            </a:r>
          </a:p>
          <a:p>
            <a:pPr eaLnBrk="1" hangingPunct="1"/>
            <a:r>
              <a:rPr lang="en-US" sz="2400" smtClean="0"/>
              <a:t>Solid Inner Core composed of Iron, Nickel and Sulfur.</a:t>
            </a:r>
          </a:p>
          <a:p>
            <a:pPr eaLnBrk="1" hangingPunct="1"/>
            <a:r>
              <a:rPr lang="en-US" sz="2400" smtClean="0"/>
              <a:t>Liquid Outer Core composed of liquid iron and sulfur.</a:t>
            </a:r>
          </a:p>
          <a:p>
            <a:pPr eaLnBrk="1" hangingPunct="1"/>
            <a:r>
              <a:rPr lang="en-US" sz="2400" smtClean="0"/>
              <a:t>Rigid Mantle composed of silicate materials.</a:t>
            </a:r>
          </a:p>
          <a:p>
            <a:pPr eaLnBrk="1" hangingPunct="1"/>
            <a:r>
              <a:rPr lang="en-US" sz="2400" smtClean="0"/>
              <a:t>Rigid Crust.</a:t>
            </a:r>
          </a:p>
        </p:txBody>
      </p:sp>
      <p:pic>
        <p:nvPicPr>
          <p:cNvPr id="2" name="Picture 6" descr="Interior"/>
          <p:cNvPicPr>
            <a:picLocks noGrp="1" noChangeAspect="1" noChangeArrowheads="1"/>
          </p:cNvPicPr>
          <p:nvPr>
            <p:ph sz="half" idx="2"/>
          </p:nvPr>
        </p:nvPicPr>
        <p:blipFill>
          <a:blip r:embed="rId3"/>
          <a:srcRect/>
          <a:stretch>
            <a:fillRect/>
          </a:stretch>
        </p:blipFill>
        <p:spPr>
          <a:xfrm>
            <a:off x="4800600" y="1871663"/>
            <a:ext cx="3962400" cy="3843337"/>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How Do We Know?</a:t>
            </a:r>
          </a:p>
        </p:txBody>
      </p:sp>
      <p:sp>
        <p:nvSpPr>
          <p:cNvPr id="27652" name="Rectangle 4"/>
          <p:cNvSpPr>
            <a:spLocks noGrp="1" noChangeArrowheads="1"/>
          </p:cNvSpPr>
          <p:nvPr>
            <p:ph type="body" sz="half" idx="1"/>
          </p:nvPr>
        </p:nvSpPr>
        <p:spPr/>
        <p:txBody>
          <a:bodyPr/>
          <a:lstStyle/>
          <a:p>
            <a:pPr eaLnBrk="1" hangingPunct="1"/>
            <a:r>
              <a:rPr lang="en-US" sz="2400" smtClean="0"/>
              <a:t>Seismology - Earthquake Measurements.</a:t>
            </a:r>
          </a:p>
          <a:p>
            <a:pPr eaLnBrk="1" hangingPunct="1"/>
            <a:r>
              <a:rPr lang="en-US" sz="2400" smtClean="0"/>
              <a:t>Primary or P waves</a:t>
            </a:r>
          </a:p>
          <a:p>
            <a:pPr lvl="1" eaLnBrk="1" hangingPunct="1"/>
            <a:r>
              <a:rPr lang="en-US" sz="2000" smtClean="0"/>
              <a:t>Compressional waves</a:t>
            </a:r>
          </a:p>
          <a:p>
            <a:pPr eaLnBrk="1" hangingPunct="1"/>
            <a:r>
              <a:rPr lang="en-US" sz="2400" smtClean="0"/>
              <a:t>Secondary or S waves</a:t>
            </a:r>
          </a:p>
          <a:p>
            <a:pPr lvl="1" eaLnBrk="1" hangingPunct="1"/>
            <a:r>
              <a:rPr lang="en-US" sz="2000" smtClean="0"/>
              <a:t>Shear waves</a:t>
            </a:r>
          </a:p>
          <a:p>
            <a:pPr eaLnBrk="1" hangingPunct="1"/>
            <a:r>
              <a:rPr lang="en-US" sz="2400" smtClean="0"/>
              <a:t>They travel at different velocities depending on the material.</a:t>
            </a:r>
          </a:p>
          <a:p>
            <a:pPr eaLnBrk="1" hangingPunct="1"/>
            <a:endParaRPr lang="en-US" sz="2400" smtClean="0"/>
          </a:p>
        </p:txBody>
      </p:sp>
      <p:pic>
        <p:nvPicPr>
          <p:cNvPr id="26628" name="Picture 8" descr="EarthWaves"/>
          <p:cNvPicPr>
            <a:picLocks noGrp="1" noChangeAspect="1" noChangeArrowheads="1"/>
          </p:cNvPicPr>
          <p:nvPr>
            <p:ph sz="quarter" idx="2"/>
          </p:nvPr>
        </p:nvPicPr>
        <p:blipFill>
          <a:blip r:embed="rId3"/>
          <a:srcRect/>
          <a:stretch>
            <a:fillRect/>
          </a:stretch>
        </p:blipFill>
        <p:spPr>
          <a:xfrm>
            <a:off x="5422900" y="1600200"/>
            <a:ext cx="2487613" cy="2185988"/>
          </a:xfrm>
        </p:spPr>
      </p:pic>
      <p:pic>
        <p:nvPicPr>
          <p:cNvPr id="26629" name="Picture 10" descr="sp_velocity"/>
          <p:cNvPicPr>
            <a:picLocks noGrp="1" noChangeAspect="1" noChangeArrowheads="1"/>
          </p:cNvPicPr>
          <p:nvPr>
            <p:ph sz="quarter" idx="3"/>
          </p:nvPr>
        </p:nvPicPr>
        <p:blipFill>
          <a:blip r:embed="rId4"/>
          <a:srcRect/>
          <a:stretch>
            <a:fillRect/>
          </a:stretch>
        </p:blipFill>
        <p:spPr>
          <a:xfrm>
            <a:off x="5383213" y="3938588"/>
            <a:ext cx="2566987" cy="2187575"/>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4"/>
          <p:cNvSpPr>
            <a:spLocks noGrp="1" noChangeArrowheads="1"/>
          </p:cNvSpPr>
          <p:nvPr>
            <p:ph type="ctrTitle"/>
          </p:nvPr>
        </p:nvSpPr>
        <p:spPr>
          <a:xfrm>
            <a:off x="685800" y="762000"/>
            <a:ext cx="7772400" cy="1470025"/>
          </a:xfrm>
        </p:spPr>
        <p:txBody>
          <a:bodyPr/>
          <a:lstStyle/>
          <a:p>
            <a:pPr eaLnBrk="1" hangingPunct="1"/>
            <a:r>
              <a:rPr lang="en-US" dirty="0" smtClean="0"/>
              <a:t>SURFACE PROCESSES</a:t>
            </a:r>
          </a:p>
        </p:txBody>
      </p:sp>
      <p:sp>
        <p:nvSpPr>
          <p:cNvPr id="3" name="TextBox 2"/>
          <p:cNvSpPr txBox="1"/>
          <p:nvPr/>
        </p:nvSpPr>
        <p:spPr>
          <a:xfrm>
            <a:off x="3124200" y="1981200"/>
            <a:ext cx="2819400" cy="2215991"/>
          </a:xfrm>
          <a:prstGeom prst="rect">
            <a:avLst/>
          </a:prstGeom>
          <a:noFill/>
        </p:spPr>
        <p:txBody>
          <a:bodyPr wrap="square" rtlCol="0">
            <a:spAutoFit/>
          </a:bodyPr>
          <a:lstStyle/>
          <a:p>
            <a:pPr algn="ctr"/>
            <a:r>
              <a:rPr lang="en-US" sz="2400" dirty="0" smtClean="0">
                <a:solidFill>
                  <a:srgbClr val="000000"/>
                </a:solidFill>
              </a:rPr>
              <a:t>Impacts</a:t>
            </a:r>
          </a:p>
          <a:p>
            <a:pPr algn="ctr"/>
            <a:r>
              <a:rPr lang="en-US" sz="2400" dirty="0" smtClean="0">
                <a:solidFill>
                  <a:srgbClr val="000000"/>
                </a:solidFill>
              </a:rPr>
              <a:t>Tectonics</a:t>
            </a:r>
          </a:p>
          <a:p>
            <a:pPr algn="ctr"/>
            <a:r>
              <a:rPr lang="en-US" sz="2400" dirty="0" smtClean="0">
                <a:solidFill>
                  <a:srgbClr val="000000"/>
                </a:solidFill>
              </a:rPr>
              <a:t>Volcanism</a:t>
            </a:r>
          </a:p>
          <a:p>
            <a:pPr algn="ctr"/>
            <a:r>
              <a:rPr lang="en-US" sz="2400" dirty="0" smtClean="0">
                <a:solidFill>
                  <a:srgbClr val="000000"/>
                </a:solidFill>
              </a:rPr>
              <a:t>Weathering</a:t>
            </a:r>
          </a:p>
          <a:p>
            <a:pPr algn="ctr"/>
            <a:r>
              <a:rPr lang="en-US" sz="2400" dirty="0" smtClean="0">
                <a:solidFill>
                  <a:srgbClr val="000000"/>
                </a:solidFill>
              </a:rPr>
              <a:t>Erosion</a:t>
            </a:r>
          </a:p>
          <a:p>
            <a:endParaRPr lang="en-US" dirty="0">
              <a:solidFill>
                <a:srgbClr val="00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12"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Default Design 13">
        <a:dk1>
          <a:srgbClr val="000000"/>
        </a:dk1>
        <a:lt1>
          <a:srgbClr val="000000"/>
        </a:lt1>
        <a:dk2>
          <a:srgbClr val="000000"/>
        </a:dk2>
        <a:lt2>
          <a:srgbClr val="808080"/>
        </a:lt2>
        <a:accent1>
          <a:srgbClr val="BBE0E3"/>
        </a:accent1>
        <a:accent2>
          <a:srgbClr val="333399"/>
        </a:accent2>
        <a:accent3>
          <a:srgbClr val="AAAAAA"/>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1853</TotalTime>
  <Words>1977</Words>
  <Application>Microsoft Macintosh PowerPoint</Application>
  <PresentationFormat>On-screen Show (4:3)</PresentationFormat>
  <Paragraphs>355</Paragraphs>
  <Slides>47</Slides>
  <Notes>47</Notes>
  <HiddenSlides>0</HiddenSlides>
  <MMClips>0</MMClips>
  <ScaleCrop>false</ScaleCrop>
  <HeadingPairs>
    <vt:vector size="4" baseType="variant">
      <vt:variant>
        <vt:lpstr>Design Template</vt:lpstr>
      </vt:variant>
      <vt:variant>
        <vt:i4>1</vt:i4>
      </vt:variant>
      <vt:variant>
        <vt:lpstr>Slide Titles</vt:lpstr>
      </vt:variant>
      <vt:variant>
        <vt:i4>47</vt:i4>
      </vt:variant>
    </vt:vector>
  </HeadingPairs>
  <TitlesOfParts>
    <vt:vector size="48" baseType="lpstr">
      <vt:lpstr>1_Default Design</vt:lpstr>
      <vt:lpstr>PHYS 7703: Planetary Science</vt:lpstr>
      <vt:lpstr>Anatomy of a Terrestrial Planet</vt:lpstr>
      <vt:lpstr>Heating a Planet</vt:lpstr>
      <vt:lpstr>Differentiation</vt:lpstr>
      <vt:lpstr>Cooling a Planet</vt:lpstr>
      <vt:lpstr>Mass Density</vt:lpstr>
      <vt:lpstr>Anatomy of the Earth</vt:lpstr>
      <vt:lpstr>How Do We Know?</vt:lpstr>
      <vt:lpstr>SURFACE PROCESSES</vt:lpstr>
      <vt:lpstr>Impact Cratering</vt:lpstr>
      <vt:lpstr>Identified Impact Craters</vt:lpstr>
      <vt:lpstr>Tectonics</vt:lpstr>
      <vt:lpstr>Tectonics</vt:lpstr>
      <vt:lpstr>Extensional Tectonics</vt:lpstr>
      <vt:lpstr>Extensional Tectonics</vt:lpstr>
      <vt:lpstr>Contractional Tectonics</vt:lpstr>
      <vt:lpstr>Contractional Tectonics</vt:lpstr>
      <vt:lpstr>Strike-slip Tectonics</vt:lpstr>
      <vt:lpstr>Strike-slip Tectonics</vt:lpstr>
      <vt:lpstr>Why does Earth have plate tectonics?</vt:lpstr>
      <vt:lpstr>Why does Earth have plate tectonics?</vt:lpstr>
      <vt:lpstr>Why does Earth have plate tectonics?</vt:lpstr>
      <vt:lpstr>Why does Earth have plate tectonics?</vt:lpstr>
      <vt:lpstr>Why does Earth have plate tectonics?</vt:lpstr>
      <vt:lpstr>Why does Earth have plate tectonics?</vt:lpstr>
      <vt:lpstr>Why does Earth have plate tectonics?</vt:lpstr>
      <vt:lpstr>Volcanism</vt:lpstr>
      <vt:lpstr>Extensional Rift Zones</vt:lpstr>
      <vt:lpstr>Extensional Rift Zones</vt:lpstr>
      <vt:lpstr>Extensional Rift Zones</vt:lpstr>
      <vt:lpstr>Extensional Rift Zones</vt:lpstr>
      <vt:lpstr>Subduction Zones</vt:lpstr>
      <vt:lpstr>Subduction Zones</vt:lpstr>
      <vt:lpstr>Subduction Zones</vt:lpstr>
      <vt:lpstr>Hot Spots</vt:lpstr>
      <vt:lpstr>Hot Spots</vt:lpstr>
      <vt:lpstr>Hot Spots</vt:lpstr>
      <vt:lpstr> Types of volcanoes</vt:lpstr>
      <vt:lpstr>Volcanic gases</vt:lpstr>
      <vt:lpstr> Case example: Mt. Pinatubo</vt:lpstr>
      <vt:lpstr>  Case example: Mt. Pinatubo</vt:lpstr>
      <vt:lpstr>Weathering processes</vt:lpstr>
      <vt:lpstr>Weathering processes</vt:lpstr>
      <vt:lpstr>Erosional processes</vt:lpstr>
      <vt:lpstr>Erosional processes</vt:lpstr>
      <vt:lpstr>Erosional processes</vt:lpstr>
      <vt:lpstr>Erosional processes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Jared Bell</cp:lastModifiedBy>
  <cp:revision>63</cp:revision>
  <cp:lastPrinted>1601-01-01T00:00:00Z</cp:lastPrinted>
  <dcterms:created xsi:type="dcterms:W3CDTF">2011-09-07T19:18:59Z</dcterms:created>
  <dcterms:modified xsi:type="dcterms:W3CDTF">2011-09-07T19:35:59Z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